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3" r:id="rId2"/>
    <p:sldId id="318" r:id="rId3"/>
    <p:sldId id="300" r:id="rId4"/>
    <p:sldId id="310" r:id="rId5"/>
    <p:sldId id="321" r:id="rId6"/>
    <p:sldId id="320" r:id="rId7"/>
    <p:sldId id="311" r:id="rId8"/>
    <p:sldId id="31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EA36AA"/>
    <a:srgbClr val="2891CB"/>
    <a:srgbClr val="FF9900"/>
    <a:srgbClr val="FF99E6"/>
    <a:srgbClr val="E49F73"/>
    <a:srgbClr val="98BDD5"/>
    <a:srgbClr val="FFF28B"/>
    <a:srgbClr val="FF84E5"/>
    <a:srgbClr val="23E6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5" autoAdjust="0"/>
    <p:restoredTop sz="99591" autoAdjust="0"/>
  </p:normalViewPr>
  <p:slideViewPr>
    <p:cSldViewPr>
      <p:cViewPr>
        <p:scale>
          <a:sx n="99" d="100"/>
          <a:sy n="99" d="100"/>
        </p:scale>
        <p:origin x="-103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8E61E-042B-4A79-A769-891E1362403E}" type="datetimeFigureOut">
              <a:rPr lang="fr-FR" smtClean="0"/>
              <a:pPr/>
              <a:t>09/10/2013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FFC94-5555-4D5E-8A97-C7FF3DBA53FD}" type="slidenum">
              <a:rPr lang="fr-FR" smtClean="0"/>
              <a:pPr/>
              <a:t>‹N°›</a:t>
            </a:fld>
            <a:endParaRPr lang="fr-FR"/>
          </a:p>
        </p:txBody>
      </p:sp>
    </p:spTree>
    <p:extLst>
      <p:ext uri="{BB962C8B-B14F-4D97-AF65-F5344CB8AC3E}">
        <p14:creationId xmlns:p14="http://schemas.microsoft.com/office/powerpoint/2010/main" val="103150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People are searching the App Store like they're searching Google these days.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You don’t build a strategy based upon who owns a device; you build a strategy that enables the business needs to be met by the users when and where they need to meet them. You build policies that enable your users to take advantage of their devices. These policies shouldn’t be radically different just because the company or the employee owns the device. These policies should be created in a way that ownership only effects a tiny fraction of the entire policy and the rest is built on protecting the IP of the company while at the same time enabling the user to get their work done and be productive.</a:t>
            </a:r>
            <a:endParaRPr lang="fr-FR"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6D5FFC94-5555-4D5E-8A97-C7FF3DBA53FD}" type="slidenum">
              <a:rPr lang="fr-FR" smtClean="0"/>
              <a:pPr/>
              <a:t>2</a:t>
            </a:fld>
            <a:endParaRPr lang="fr-FR"/>
          </a:p>
        </p:txBody>
      </p:sp>
    </p:spTree>
    <p:extLst>
      <p:ext uri="{BB962C8B-B14F-4D97-AF65-F5344CB8AC3E}">
        <p14:creationId xmlns:p14="http://schemas.microsoft.com/office/powerpoint/2010/main" val="239009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 </a:t>
            </a:r>
            <a:r>
              <a:rPr lang="fr-FR" dirty="0" err="1" smtClean="0"/>
              <a:t>achieve</a:t>
            </a:r>
            <a:r>
              <a:rPr lang="fr-FR" dirty="0" smtClean="0"/>
              <a:t> all </a:t>
            </a:r>
            <a:r>
              <a:rPr lang="fr-FR" dirty="0" err="1" smtClean="0"/>
              <a:t>this</a:t>
            </a:r>
            <a:r>
              <a:rPr lang="fr-FR" dirty="0" smtClean="0"/>
              <a:t> </a:t>
            </a:r>
            <a:r>
              <a:rPr lang="fr-FR" dirty="0" err="1" smtClean="0"/>
              <a:t>features</a:t>
            </a:r>
            <a:r>
              <a:rPr lang="fr-FR" dirty="0" smtClean="0"/>
              <a:t> </a:t>
            </a:r>
            <a:r>
              <a:rPr lang="fr-FR" dirty="0" err="1" smtClean="0"/>
              <a:t>we</a:t>
            </a:r>
            <a:r>
              <a:rPr lang="fr-FR" dirty="0" smtClean="0"/>
              <a:t> </a:t>
            </a:r>
            <a:r>
              <a:rPr lang="fr-FR" dirty="0" err="1" smtClean="0"/>
              <a:t>need</a:t>
            </a:r>
            <a:r>
              <a:rPr lang="fr-FR" dirty="0" smtClean="0"/>
              <a:t> off course a </a:t>
            </a:r>
            <a:r>
              <a:rPr lang="fr-FR" dirty="0" err="1" smtClean="0"/>
              <a:t>solid</a:t>
            </a:r>
            <a:r>
              <a:rPr lang="fr-FR" dirty="0" smtClean="0"/>
              <a:t> team</a:t>
            </a:r>
          </a:p>
          <a:p>
            <a:r>
              <a:rPr lang="fr-FR" dirty="0" err="1" smtClean="0"/>
              <a:t>Here</a:t>
            </a:r>
            <a:r>
              <a:rPr lang="fr-FR" dirty="0" smtClean="0"/>
              <a:t> </a:t>
            </a:r>
            <a:r>
              <a:rPr lang="fr-FR" dirty="0" err="1" smtClean="0"/>
              <a:t>it</a:t>
            </a:r>
            <a:r>
              <a:rPr lang="fr-FR" dirty="0" smtClean="0"/>
              <a:t> </a:t>
            </a:r>
            <a:r>
              <a:rPr lang="fr-FR" dirty="0" err="1" smtClean="0"/>
              <a:t>is</a:t>
            </a:r>
            <a:endParaRPr lang="fr-FR" dirty="0"/>
          </a:p>
        </p:txBody>
      </p:sp>
      <p:sp>
        <p:nvSpPr>
          <p:cNvPr id="4" name="Espace réservé du numéro de diapositive 3"/>
          <p:cNvSpPr>
            <a:spLocks noGrp="1"/>
          </p:cNvSpPr>
          <p:nvPr>
            <p:ph type="sldNum" sz="quarter" idx="10"/>
          </p:nvPr>
        </p:nvSpPr>
        <p:spPr/>
        <p:txBody>
          <a:bodyPr/>
          <a:lstStyle/>
          <a:p>
            <a:fld id="{6D5FFC94-5555-4D5E-8A97-C7FF3DBA53FD}" type="slidenum">
              <a:rPr lang="fr-FR" smtClean="0"/>
              <a:pPr/>
              <a:t>6</a:t>
            </a:fld>
            <a:endParaRPr lang="fr-FR"/>
          </a:p>
        </p:txBody>
      </p:sp>
    </p:spTree>
    <p:extLst>
      <p:ext uri="{BB962C8B-B14F-4D97-AF65-F5344CB8AC3E}">
        <p14:creationId xmlns:p14="http://schemas.microsoft.com/office/powerpoint/2010/main" val="283203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09320"/>
            <a:ext cx="2242592" cy="576064"/>
          </a:xfrm>
          <a:prstGeom prst="rect">
            <a:avLst/>
          </a:prstGeom>
        </p:spPr>
        <p:txBody>
          <a:bodyPr/>
          <a:lstStyle/>
          <a:p>
            <a:fld id="{DD2F4C1C-BE2C-4699-92C6-52CF527C93A2}" type="datetime1">
              <a:rPr lang="fr-FR" smtClean="0"/>
              <a:pPr/>
              <a:t>09/10/2013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09320"/>
            <a:ext cx="2242592" cy="576064"/>
          </a:xfrm>
          <a:prstGeom prst="rect">
            <a:avLst/>
          </a:prstGeom>
        </p:spPr>
        <p:txBody>
          <a:bodyPr/>
          <a:lstStyle/>
          <a:p>
            <a:fld id="{062BF88A-0A13-4171-8E61-65FFE0C3B56C}" type="datetime1">
              <a:rPr lang="fr-FR" smtClean="0"/>
              <a:pPr/>
              <a:t>09/10/2013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09320"/>
            <a:ext cx="2242592" cy="576064"/>
          </a:xfrm>
          <a:prstGeom prst="rect">
            <a:avLst/>
          </a:prstGeom>
        </p:spPr>
        <p:txBody>
          <a:bodyPr/>
          <a:lstStyle/>
          <a:p>
            <a:fld id="{7656D1F9-A307-4C42-A1E6-D4880D7D936C}" type="datetime1">
              <a:rPr lang="fr-FR" smtClean="0"/>
              <a:pPr/>
              <a:t>09/10/2013</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09320"/>
            <a:ext cx="2242592" cy="576064"/>
          </a:xfrm>
          <a:prstGeom prst="rect">
            <a:avLst/>
          </a:prstGeom>
        </p:spPr>
        <p:txBody>
          <a:bodyPr/>
          <a:lstStyle/>
          <a:p>
            <a:fld id="{8FC3CA19-9BB8-4A6A-983B-DA4B59BFDCED}" type="datetime1">
              <a:rPr lang="fr-FR" smtClean="0"/>
              <a:pPr/>
              <a:t>09/10/2013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09320"/>
            <a:ext cx="2242592" cy="576064"/>
          </a:xfrm>
          <a:prstGeom prst="rect">
            <a:avLst/>
          </a:prstGeom>
        </p:spPr>
        <p:txBody>
          <a:bodyPr/>
          <a:lstStyle/>
          <a:p>
            <a:fld id="{A6DF8A54-3625-483D-8BA0-E7634ADFC4B2}" type="datetime1">
              <a:rPr lang="fr-FR" smtClean="0"/>
              <a:pPr/>
              <a:t>09/10/2013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09320"/>
            <a:ext cx="2242592" cy="576064"/>
          </a:xfrm>
          <a:prstGeom prst="rect">
            <a:avLst/>
          </a:prstGeom>
        </p:spPr>
        <p:txBody>
          <a:bodyPr/>
          <a:lstStyle/>
          <a:p>
            <a:fld id="{27C71565-2799-47AD-AB5E-E6C7B74F561D}" type="datetime1">
              <a:rPr lang="fr-FR" smtClean="0"/>
              <a:pPr/>
              <a:t>09/10/2013</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09320"/>
            <a:ext cx="2242592" cy="576064"/>
          </a:xfrm>
          <a:prstGeom prst="rect">
            <a:avLst/>
          </a:prstGeom>
        </p:spPr>
        <p:txBody>
          <a:bodyPr/>
          <a:lstStyle/>
          <a:p>
            <a:fld id="{712D59B6-7BB9-4099-913F-E66A311520DC}" type="datetime1">
              <a:rPr lang="fr-FR" smtClean="0"/>
              <a:pPr/>
              <a:t>09/10/2013</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09320"/>
            <a:ext cx="2242592" cy="576064"/>
          </a:xfrm>
          <a:prstGeom prst="rect">
            <a:avLst/>
          </a:prstGeom>
        </p:spPr>
        <p:txBody>
          <a:bodyPr/>
          <a:lstStyle/>
          <a:p>
            <a:fld id="{A974A240-80C0-44D1-A9F0-ED9FCF0C21D8}" type="datetime1">
              <a:rPr lang="fr-FR" smtClean="0"/>
              <a:pPr/>
              <a:t>09/10/2013</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09320"/>
            <a:ext cx="2242592" cy="576064"/>
          </a:xfrm>
          <a:prstGeom prst="rect">
            <a:avLst/>
          </a:prstGeom>
        </p:spPr>
        <p:txBody>
          <a:bodyPr/>
          <a:lstStyle/>
          <a:p>
            <a:fld id="{94557507-7CF5-4FC8-8FD3-3F1B2FE81751}" type="datetime1">
              <a:rPr lang="fr-FR" smtClean="0"/>
              <a:pPr/>
              <a:t>09/10/2013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09320"/>
            <a:ext cx="2242592" cy="576064"/>
          </a:xfrm>
          <a:prstGeom prst="rect">
            <a:avLst/>
          </a:prstGeom>
        </p:spPr>
        <p:txBody>
          <a:bodyPr/>
          <a:lstStyle/>
          <a:p>
            <a:fld id="{8A79B7B5-8FB5-4CC6-9275-3ED466040BEE}" type="datetime1">
              <a:rPr lang="fr-FR" smtClean="0"/>
              <a:pPr/>
              <a:t>09/10/2013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3506D53-8617-4E1F-AF2B-449B79A14A5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4098" name="Picture 2" descr="C:\Users\hp\Desktop\apptiv powerpoint\images\bas-de-page.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38222"/>
            <a:ext cx="9180512" cy="211977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rgbClr val="55A4D5"/>
          </a:solidFill>
          <a:latin typeface="Verdana"/>
          <a:ea typeface="+mj-ea"/>
          <a:cs typeface="Verdana"/>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Verdana"/>
          <a:ea typeface="+mn-ea"/>
          <a:cs typeface="Verdana"/>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a:ea typeface="+mn-ea"/>
          <a:cs typeface="Verdana"/>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a:ea typeface="+mn-ea"/>
          <a:cs typeface="Verdana"/>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a:ea typeface="+mn-ea"/>
          <a:cs typeface="Verdana"/>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7.pn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924968" y="908720"/>
            <a:ext cx="4761832" cy="2174804"/>
          </a:xfrm>
          <a:ln>
            <a:noFill/>
          </a:ln>
        </p:spPr>
        <p:txBody>
          <a:bodyPr>
            <a:noAutofit/>
          </a:bodyPr>
          <a:lstStyle/>
          <a:p>
            <a:r>
              <a:rPr lang="en-US" sz="4000" dirty="0" smtClean="0">
                <a:solidFill>
                  <a:srgbClr val="2891CB"/>
                </a:solidFill>
                <a:latin typeface="Futura Light BT"/>
                <a:cs typeface="Futura Light BT"/>
              </a:rPr>
              <a:t>“Mobility for</a:t>
            </a:r>
            <a:br>
              <a:rPr lang="en-US" sz="4000" dirty="0" smtClean="0">
                <a:solidFill>
                  <a:srgbClr val="2891CB"/>
                </a:solidFill>
                <a:latin typeface="Futura Light BT"/>
                <a:cs typeface="Futura Light BT"/>
              </a:rPr>
            </a:br>
            <a:r>
              <a:rPr lang="en-US" sz="4000" dirty="0" smtClean="0">
                <a:solidFill>
                  <a:srgbClr val="2891CB"/>
                </a:solidFill>
                <a:latin typeface="Futura Light BT"/>
                <a:cs typeface="Futura Light BT"/>
              </a:rPr>
              <a:t>your Sales Force made easy”</a:t>
            </a:r>
          </a:p>
          <a:p>
            <a:endParaRPr lang="en-US" sz="4000" dirty="0">
              <a:solidFill>
                <a:schemeClr val="bg1"/>
              </a:solidFill>
              <a:latin typeface="Futura Light BT"/>
              <a:cs typeface="Futura Light BT"/>
            </a:endParaRPr>
          </a:p>
        </p:txBody>
      </p:sp>
      <p:pic>
        <p:nvPicPr>
          <p:cNvPr id="7" name="Image 7" descr="Logi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51" y="332656"/>
            <a:ext cx="4255533" cy="3324636"/>
          </a:xfrm>
          <a:prstGeom prst="rect">
            <a:avLst/>
          </a:prstGeom>
        </p:spPr>
      </p:pic>
      <p:sp>
        <p:nvSpPr>
          <p:cNvPr id="8" name="Rectangle 7"/>
          <p:cNvSpPr/>
          <p:nvPr/>
        </p:nvSpPr>
        <p:spPr>
          <a:xfrm>
            <a:off x="1475656" y="3573016"/>
            <a:ext cx="6192688" cy="1569660"/>
          </a:xfrm>
          <a:prstGeom prst="rect">
            <a:avLst/>
          </a:prstGeom>
        </p:spPr>
        <p:txBody>
          <a:bodyPr wrap="square">
            <a:spAutoFit/>
          </a:bodyPr>
          <a:lstStyle/>
          <a:p>
            <a:pPr algn="ctr"/>
            <a:r>
              <a:rPr lang="en-US" sz="3200" dirty="0">
                <a:solidFill>
                  <a:schemeClr val="tx1">
                    <a:lumMod val="65000"/>
                    <a:lumOff val="35000"/>
                  </a:schemeClr>
                </a:solidFill>
              </a:rPr>
              <a:t>Introduction à la </a:t>
            </a:r>
            <a:r>
              <a:rPr lang="en-US" sz="3200" dirty="0" smtClean="0">
                <a:solidFill>
                  <a:schemeClr val="tx1">
                    <a:lumMod val="65000"/>
                    <a:lumOff val="35000"/>
                  </a:schemeClr>
                </a:solidFill>
              </a:rPr>
              <a:t>Solution Sales Kit </a:t>
            </a:r>
            <a:r>
              <a:rPr lang="en-US" sz="3200" dirty="0" err="1" smtClean="0">
                <a:solidFill>
                  <a:srgbClr val="2891CB"/>
                </a:solidFill>
                <a:latin typeface="Futura Light BT"/>
                <a:cs typeface="Futura Light BT"/>
              </a:rPr>
              <a:t>www.sales-kit.com</a:t>
            </a:r>
            <a:endParaRPr lang="en-US" sz="3200" dirty="0">
              <a:solidFill>
                <a:srgbClr val="2891CB"/>
              </a:solidFill>
              <a:latin typeface="Futura Light BT"/>
              <a:cs typeface="Futura Light BT"/>
            </a:endParaRPr>
          </a:p>
          <a:p>
            <a:endParaRPr lang="fr-FR" sz="3200" dirty="0">
              <a:solidFill>
                <a:schemeClr val="tx1">
                  <a:lumMod val="65000"/>
                  <a:lumOff val="35000"/>
                </a:schemeClr>
              </a:solidFill>
              <a:latin typeface="+mj-lt"/>
              <a:cs typeface="Microsoft Tai Le" pitchFamily="34" charset="0"/>
            </a:endParaRPr>
          </a:p>
        </p:txBody>
      </p:sp>
      <p:pic>
        <p:nvPicPr>
          <p:cNvPr id="5" name="Picture 6" descr="C:\Users\sarra\Desktop\APPTIVIT\Apptivit it identité\LOGO\logo_apptivit.png"/>
          <p:cNvPicPr>
            <a:picLocks noChangeAspect="1" noChangeArrowheads="1"/>
          </p:cNvPicPr>
          <p:nvPr/>
        </p:nvPicPr>
        <p:blipFill>
          <a:blip r:embed="rId3" cstate="print"/>
          <a:srcRect/>
          <a:stretch>
            <a:fillRect/>
          </a:stretch>
        </p:blipFill>
        <p:spPr bwMode="auto">
          <a:xfrm>
            <a:off x="6012160" y="4401401"/>
            <a:ext cx="1800200" cy="1350150"/>
          </a:xfrm>
          <a:prstGeom prst="rect">
            <a:avLst/>
          </a:prstGeom>
          <a:noFill/>
        </p:spPr>
      </p:pic>
      <p:sp>
        <p:nvSpPr>
          <p:cNvPr id="9" name="Sous-titre 2"/>
          <p:cNvSpPr txBox="1">
            <a:spLocks/>
          </p:cNvSpPr>
          <p:nvPr/>
        </p:nvSpPr>
        <p:spPr>
          <a:xfrm>
            <a:off x="5363086" y="4567699"/>
            <a:ext cx="860767" cy="62851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2800" i="1" dirty="0">
                <a:solidFill>
                  <a:srgbClr val="3898B2"/>
                </a:solidFill>
                <a:latin typeface="Apple Chancery"/>
                <a:ea typeface="Verdana" pitchFamily="34" charset="0"/>
                <a:cs typeface="Apple Chancery"/>
              </a:rPr>
              <a:t>b</a:t>
            </a:r>
            <a:r>
              <a:rPr lang="fr-FR" sz="2800" i="1" dirty="0" smtClean="0">
                <a:solidFill>
                  <a:srgbClr val="3898B2"/>
                </a:solidFill>
                <a:latin typeface="Apple Chancery"/>
                <a:ea typeface="Verdana" pitchFamily="34" charset="0"/>
                <a:cs typeface="Apple Chancery"/>
              </a:rPr>
              <a:t>y</a:t>
            </a:r>
            <a:endParaRPr lang="fr-FR" sz="2800" i="1" dirty="0">
              <a:solidFill>
                <a:srgbClr val="3898B2"/>
              </a:solidFill>
              <a:latin typeface="Apple Chancery"/>
              <a:cs typeface="Apple Chancery"/>
            </a:endParaRPr>
          </a:p>
        </p:txBody>
      </p:sp>
      <p:sp>
        <p:nvSpPr>
          <p:cNvPr id="10" name="Rectangle 9"/>
          <p:cNvSpPr/>
          <p:nvPr/>
        </p:nvSpPr>
        <p:spPr>
          <a:xfrm>
            <a:off x="467544" y="4437112"/>
            <a:ext cx="3035946" cy="830997"/>
          </a:xfrm>
          <a:prstGeom prst="rect">
            <a:avLst/>
          </a:prstGeom>
        </p:spPr>
        <p:txBody>
          <a:bodyPr wrap="square">
            <a:spAutoFit/>
          </a:bodyPr>
          <a:lstStyle/>
          <a:p>
            <a:r>
              <a:rPr lang="en-US" sz="1600" dirty="0" err="1" smtClean="0">
                <a:solidFill>
                  <a:schemeClr val="tx1">
                    <a:lumMod val="65000"/>
                    <a:lumOff val="35000"/>
                  </a:schemeClr>
                </a:solidFill>
              </a:rPr>
              <a:t>Tahar</a:t>
            </a:r>
            <a:r>
              <a:rPr lang="en-US" sz="1600" dirty="0" smtClean="0">
                <a:solidFill>
                  <a:schemeClr val="tx1">
                    <a:lumMod val="65000"/>
                    <a:lumOff val="35000"/>
                  </a:schemeClr>
                </a:solidFill>
              </a:rPr>
              <a:t> Jarboui</a:t>
            </a:r>
          </a:p>
          <a:p>
            <a:r>
              <a:rPr lang="en-US" sz="1600" dirty="0" smtClean="0">
                <a:solidFill>
                  <a:schemeClr val="tx1">
                    <a:lumMod val="65000"/>
                    <a:lumOff val="35000"/>
                  </a:schemeClr>
                </a:solidFill>
                <a:latin typeface="+mj-lt"/>
                <a:cs typeface="Microsoft Tai Le" pitchFamily="34" charset="0"/>
              </a:rPr>
              <a:t>06 82 41 52 67</a:t>
            </a:r>
          </a:p>
          <a:p>
            <a:r>
              <a:rPr lang="en-US" sz="1600" dirty="0" err="1" smtClean="0">
                <a:solidFill>
                  <a:schemeClr val="tx1">
                    <a:lumMod val="65000"/>
                    <a:lumOff val="35000"/>
                  </a:schemeClr>
                </a:solidFill>
                <a:latin typeface="+mj-lt"/>
                <a:cs typeface="Microsoft Tai Le" pitchFamily="34" charset="0"/>
              </a:rPr>
              <a:t>tahar.jarboui@apptiv-it.com</a:t>
            </a:r>
            <a:endParaRPr lang="fr-FR" sz="1600" dirty="0">
              <a:solidFill>
                <a:schemeClr val="tx1">
                  <a:lumMod val="65000"/>
                  <a:lumOff val="35000"/>
                </a:schemeClr>
              </a:solidFill>
              <a:latin typeface="+mj-lt"/>
              <a:cs typeface="Microsoft Tai Le" pitchFamily="34" charset="0"/>
            </a:endParaRPr>
          </a:p>
        </p:txBody>
      </p:sp>
    </p:spTree>
    <p:extLst>
      <p:ext uri="{BB962C8B-B14F-4D97-AF65-F5344CB8AC3E}">
        <p14:creationId xmlns:p14="http://schemas.microsoft.com/office/powerpoint/2010/main" val="1510560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vert="horz" lIns="91440" tIns="45720" rIns="91440" bIns="45720" rtlCol="0" anchor="ctr">
            <a:normAutofit/>
          </a:bodyPr>
          <a:lstStyle/>
          <a:p>
            <a:r>
              <a:rPr lang="en-US" sz="3600" dirty="0">
                <a:solidFill>
                  <a:srgbClr val="2891CB"/>
                </a:solidFill>
                <a:latin typeface="+mj-lt"/>
              </a:rPr>
              <a:t>Les concepts de base</a:t>
            </a:r>
          </a:p>
        </p:txBody>
      </p:sp>
      <p:sp>
        <p:nvSpPr>
          <p:cNvPr id="4" name="Espace réservé du numéro de diapositive 3"/>
          <p:cNvSpPr>
            <a:spLocks noGrp="1"/>
          </p:cNvSpPr>
          <p:nvPr>
            <p:ph type="sldNum" sz="quarter" idx="12"/>
          </p:nvPr>
        </p:nvSpPr>
        <p:spPr/>
        <p:txBody>
          <a:bodyPr/>
          <a:lstStyle/>
          <a:p>
            <a:fld id="{43506D53-8617-4E1F-AF2B-449B79A14A5C}" type="slidenum">
              <a:rPr lang="en-US" smtClean="0"/>
              <a:pPr/>
              <a:t>2</a:t>
            </a:fld>
            <a:endParaRPr lang="en-US"/>
          </a:p>
        </p:txBody>
      </p:sp>
      <p:grpSp>
        <p:nvGrpSpPr>
          <p:cNvPr id="10" name="Group 9"/>
          <p:cNvGrpSpPr/>
          <p:nvPr/>
        </p:nvGrpSpPr>
        <p:grpSpPr>
          <a:xfrm>
            <a:off x="966687" y="1413922"/>
            <a:ext cx="3206813" cy="1763623"/>
            <a:chOff x="-1" y="0"/>
            <a:chExt cx="4114801" cy="2262981"/>
          </a:xfrm>
          <a:solidFill>
            <a:schemeClr val="bg1">
              <a:lumMod val="65000"/>
            </a:schemeClr>
          </a:solidFill>
        </p:grpSpPr>
        <p:sp>
          <p:nvSpPr>
            <p:cNvPr id="22" name="Round Single Corner Rectangle 21"/>
            <p:cNvSpPr/>
            <p:nvPr/>
          </p:nvSpPr>
          <p:spPr>
            <a:xfrm rot="16200000">
              <a:off x="925909" y="-925909"/>
              <a:ext cx="2262981" cy="4114800"/>
            </a:xfrm>
            <a:prstGeom prst="round1Rect">
              <a:avLst/>
            </a:prstGeom>
            <a:grp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3" name="Round Single Corner Rectangle 4"/>
            <p:cNvSpPr/>
            <p:nvPr/>
          </p:nvSpPr>
          <p:spPr>
            <a:xfrm>
              <a:off x="-1" y="1"/>
              <a:ext cx="4114800" cy="22629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dirty="0"/>
                <a:t>Simplicité </a:t>
              </a:r>
              <a:r>
                <a:rPr lang="fr-FR" sz="2200" dirty="0"/>
                <a:t>d’utilisation au bureau comme en mobilité (en clientèle, salons)</a:t>
              </a:r>
            </a:p>
          </p:txBody>
        </p:sp>
      </p:grpSp>
      <p:grpSp>
        <p:nvGrpSpPr>
          <p:cNvPr id="11" name="Group 10"/>
          <p:cNvGrpSpPr/>
          <p:nvPr/>
        </p:nvGrpSpPr>
        <p:grpSpPr>
          <a:xfrm>
            <a:off x="4173500" y="1413922"/>
            <a:ext cx="3206812" cy="1763623"/>
            <a:chOff x="4114800" y="0"/>
            <a:chExt cx="4114800" cy="2262981"/>
          </a:xfrm>
          <a:solidFill>
            <a:srgbClr val="EA36AA"/>
          </a:solidFill>
        </p:grpSpPr>
        <p:sp>
          <p:nvSpPr>
            <p:cNvPr id="20" name="Round Single Corner Rectangle 19"/>
            <p:cNvSpPr/>
            <p:nvPr/>
          </p:nvSpPr>
          <p:spPr>
            <a:xfrm>
              <a:off x="4114800" y="0"/>
              <a:ext cx="4114800" cy="2262981"/>
            </a:xfrm>
            <a:prstGeom prst="round1Rect">
              <a:avLst/>
            </a:prstGeom>
            <a:grp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1" name="Round Single Corner Rectangle 6"/>
            <p:cNvSpPr/>
            <p:nvPr/>
          </p:nvSpPr>
          <p:spPr>
            <a:xfrm>
              <a:off x="4114800" y="0"/>
              <a:ext cx="4114800" cy="1697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dirty="0"/>
                <a:t>Interactivité </a:t>
              </a:r>
              <a:r>
                <a:rPr lang="fr-FR" sz="2200" dirty="0"/>
                <a:t>constante, avec le bureau, avec les clients (photos)</a:t>
              </a:r>
            </a:p>
          </p:txBody>
        </p:sp>
      </p:grpSp>
      <p:grpSp>
        <p:nvGrpSpPr>
          <p:cNvPr id="14" name="Group 13"/>
          <p:cNvGrpSpPr/>
          <p:nvPr/>
        </p:nvGrpSpPr>
        <p:grpSpPr>
          <a:xfrm>
            <a:off x="966688" y="3177545"/>
            <a:ext cx="3206812" cy="1763623"/>
            <a:chOff x="0" y="2262981"/>
            <a:chExt cx="4114800" cy="2262981"/>
          </a:xfrm>
          <a:solidFill>
            <a:srgbClr val="EA36AA"/>
          </a:solidFill>
        </p:grpSpPr>
        <p:sp>
          <p:nvSpPr>
            <p:cNvPr id="18" name="Round Single Corner Rectangle 17"/>
            <p:cNvSpPr/>
            <p:nvPr/>
          </p:nvSpPr>
          <p:spPr>
            <a:xfrm rot="10800000">
              <a:off x="0" y="2262981"/>
              <a:ext cx="4114800" cy="2262981"/>
            </a:xfrm>
            <a:prstGeom prst="round1Rect">
              <a:avLst/>
            </a:prstGeom>
            <a:gr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9" name="Round Single Corner Rectangle 8"/>
            <p:cNvSpPr/>
            <p:nvPr/>
          </p:nvSpPr>
          <p:spPr>
            <a:xfrm rot="21600000">
              <a:off x="0" y="2828726"/>
              <a:ext cx="4114800" cy="1697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dirty="0"/>
                <a:t>Facilité </a:t>
              </a:r>
              <a:r>
                <a:rPr lang="fr-FR" sz="2200" dirty="0"/>
                <a:t>de déploiement en interne et formation simplifiée</a:t>
              </a:r>
            </a:p>
          </p:txBody>
        </p:sp>
      </p:grpSp>
      <p:grpSp>
        <p:nvGrpSpPr>
          <p:cNvPr id="15" name="Group 14"/>
          <p:cNvGrpSpPr/>
          <p:nvPr/>
        </p:nvGrpSpPr>
        <p:grpSpPr>
          <a:xfrm>
            <a:off x="4173499" y="3177545"/>
            <a:ext cx="3206813" cy="1763623"/>
            <a:chOff x="4114799" y="2262981"/>
            <a:chExt cx="4114801" cy="2262981"/>
          </a:xfrm>
          <a:solidFill>
            <a:schemeClr val="bg1">
              <a:lumMod val="65000"/>
            </a:schemeClr>
          </a:solidFill>
        </p:grpSpPr>
        <p:sp>
          <p:nvSpPr>
            <p:cNvPr id="16" name="Round Single Corner Rectangle 15"/>
            <p:cNvSpPr/>
            <p:nvPr/>
          </p:nvSpPr>
          <p:spPr>
            <a:xfrm rot="5400000">
              <a:off x="5040709" y="1337072"/>
              <a:ext cx="2262981" cy="4114800"/>
            </a:xfrm>
            <a:prstGeom prst="round1Rect">
              <a:avLst/>
            </a:prstGeom>
            <a:gr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7" name="Round Single Corner Rectangle 10"/>
            <p:cNvSpPr/>
            <p:nvPr/>
          </p:nvSpPr>
          <p:spPr>
            <a:xfrm>
              <a:off x="4114799" y="2828726"/>
              <a:ext cx="4114800" cy="1697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fr-FR" sz="2200" b="1" dirty="0"/>
                <a:t>Assurance </a:t>
              </a:r>
              <a:r>
                <a:rPr lang="fr-FR" sz="2200" dirty="0"/>
                <a:t>d’évolution pour s’adapter au rythme de votre business</a:t>
              </a:r>
            </a:p>
          </p:txBody>
        </p:sp>
      </p:grpSp>
      <p:grpSp>
        <p:nvGrpSpPr>
          <p:cNvPr id="24" name="Group 23"/>
          <p:cNvGrpSpPr/>
          <p:nvPr/>
        </p:nvGrpSpPr>
        <p:grpSpPr>
          <a:xfrm>
            <a:off x="3337561" y="2708920"/>
            <a:ext cx="2128448" cy="975470"/>
            <a:chOff x="2880359" y="1697236"/>
            <a:chExt cx="2468880" cy="1131490"/>
          </a:xfrm>
          <a:solidFill>
            <a:schemeClr val="bg1"/>
          </a:solidFill>
        </p:grpSpPr>
        <p:sp>
          <p:nvSpPr>
            <p:cNvPr id="25" name="Rounded Rectangle 24"/>
            <p:cNvSpPr/>
            <p:nvPr/>
          </p:nvSpPr>
          <p:spPr>
            <a:xfrm>
              <a:off x="2880359" y="1697236"/>
              <a:ext cx="2468880" cy="1131490"/>
            </a:xfrm>
            <a:prstGeom prst="roundRect">
              <a:avLst/>
            </a:prstGeom>
            <a:grpFill/>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26" name="Rounded Rectangle 4"/>
            <p:cNvSpPr/>
            <p:nvPr/>
          </p:nvSpPr>
          <p:spPr>
            <a:xfrm>
              <a:off x="2935594" y="1752471"/>
              <a:ext cx="2358410" cy="1021020"/>
            </a:xfrm>
            <a:prstGeom prst="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dirty="0" err="1">
                  <a:solidFill>
                    <a:schemeClr val="bg1">
                      <a:lumMod val="50000"/>
                    </a:schemeClr>
                  </a:solidFill>
                </a:rPr>
                <a:t>Adhésion</a:t>
              </a:r>
              <a:r>
                <a:rPr lang="en-GB" sz="2200" dirty="0">
                  <a:solidFill>
                    <a:schemeClr val="bg1">
                      <a:lumMod val="50000"/>
                    </a:schemeClr>
                  </a:solidFill>
                </a:rPr>
                <a:t> forte = </a:t>
              </a:r>
              <a:r>
                <a:rPr lang="en-GB" sz="2200" b="1" dirty="0" err="1">
                  <a:solidFill>
                    <a:schemeClr val="bg1">
                      <a:lumMod val="50000"/>
                    </a:schemeClr>
                  </a:solidFill>
                </a:rPr>
                <a:t>Efficacité</a:t>
              </a:r>
              <a:endParaRPr lang="en-GB" sz="2200" b="1" dirty="0">
                <a:solidFill>
                  <a:schemeClr val="bg1">
                    <a:lumMod val="50000"/>
                  </a:schemeClr>
                </a:solidFill>
              </a:endParaRPr>
            </a:p>
          </p:txBody>
        </p:sp>
      </p:grpSp>
    </p:spTree>
    <p:extLst>
      <p:ext uri="{BB962C8B-B14F-4D97-AF65-F5344CB8AC3E}">
        <p14:creationId xmlns:p14="http://schemas.microsoft.com/office/powerpoint/2010/main" val="2762895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91" y="332656"/>
            <a:ext cx="6417841" cy="585986"/>
          </a:xfrm>
          <a:noFill/>
        </p:spPr>
        <p:txBody>
          <a:bodyPr>
            <a:normAutofit/>
          </a:bodyPr>
          <a:lstStyle/>
          <a:p>
            <a:r>
              <a:rPr lang="fr-FR" sz="3200" dirty="0">
                <a:solidFill>
                  <a:srgbClr val="2891CB"/>
                </a:solidFill>
                <a:latin typeface="+mj-lt"/>
              </a:rPr>
              <a:t>L’objectif, </a:t>
            </a:r>
            <a:r>
              <a:rPr lang="fr-FR" sz="3200" dirty="0" smtClean="0">
                <a:solidFill>
                  <a:srgbClr val="2891CB"/>
                </a:solidFill>
                <a:latin typeface="+mj-lt"/>
              </a:rPr>
              <a:t>Simple !</a:t>
            </a:r>
            <a:endParaRPr lang="fr-FR" sz="3200" dirty="0">
              <a:solidFill>
                <a:srgbClr val="2891CB"/>
              </a:solidFill>
              <a:latin typeface="+mj-lt"/>
            </a:endParaRPr>
          </a:p>
        </p:txBody>
      </p:sp>
      <p:sp>
        <p:nvSpPr>
          <p:cNvPr id="4" name="Espace réservé du numéro de diapositive 3"/>
          <p:cNvSpPr>
            <a:spLocks noGrp="1"/>
          </p:cNvSpPr>
          <p:nvPr>
            <p:ph type="sldNum" sz="quarter" idx="12"/>
          </p:nvPr>
        </p:nvSpPr>
        <p:spPr/>
        <p:txBody>
          <a:bodyPr/>
          <a:lstStyle/>
          <a:p>
            <a:fld id="{43506D53-8617-4E1F-AF2B-449B79A14A5C}" type="slidenum">
              <a:rPr lang="fr-FR" smtClean="0"/>
              <a:pPr/>
              <a:t>3</a:t>
            </a:fld>
            <a:endParaRPr lang="fr-FR"/>
          </a:p>
        </p:txBody>
      </p:sp>
      <p:sp>
        <p:nvSpPr>
          <p:cNvPr id="3" name="Rectangle 2"/>
          <p:cNvSpPr/>
          <p:nvPr/>
        </p:nvSpPr>
        <p:spPr>
          <a:xfrm>
            <a:off x="251520" y="1844356"/>
            <a:ext cx="8424936" cy="2952796"/>
          </a:xfrm>
          <a:prstGeom prst="rect">
            <a:avLst/>
          </a:prstGeom>
        </p:spPr>
        <p:txBody>
          <a:bodyPr wrap="square">
            <a:spAutoFit/>
          </a:bodyPr>
          <a:lstStyle/>
          <a:p>
            <a:pPr marL="342900" indent="-342900">
              <a:lnSpc>
                <a:spcPct val="150000"/>
              </a:lnSpc>
              <a:buFont typeface="Arial" pitchFamily="34" charset="0"/>
              <a:buChar char="•"/>
            </a:pPr>
            <a:r>
              <a:rPr lang="fr-FR" dirty="0">
                <a:latin typeface="Helvetica LT Condensed" pitchFamily="2" charset="0"/>
              </a:rPr>
              <a:t>Etre un outil </a:t>
            </a:r>
          </a:p>
          <a:p>
            <a:pPr>
              <a:lnSpc>
                <a:spcPct val="150000"/>
              </a:lnSpc>
            </a:pPr>
            <a:r>
              <a:rPr lang="fr-FR" dirty="0" smtClean="0">
                <a:latin typeface="Helvetica LT Condensed" pitchFamily="2" charset="0"/>
              </a:rPr>
              <a:t>      - focalisé </a:t>
            </a:r>
            <a:r>
              <a:rPr lang="fr-FR" dirty="0">
                <a:latin typeface="Helvetica LT Condensed" pitchFamily="2" charset="0"/>
              </a:rPr>
              <a:t>sur les Produits &amp; les Clients, </a:t>
            </a:r>
          </a:p>
          <a:p>
            <a:pPr>
              <a:lnSpc>
                <a:spcPct val="150000"/>
              </a:lnSpc>
            </a:pPr>
            <a:r>
              <a:rPr lang="fr-FR" dirty="0" smtClean="0">
                <a:latin typeface="Helvetica LT Condensed" pitchFamily="2" charset="0"/>
              </a:rPr>
              <a:t>      - valorisé </a:t>
            </a:r>
            <a:r>
              <a:rPr lang="fr-FR" dirty="0">
                <a:latin typeface="Helvetica LT Condensed" pitchFamily="2" charset="0"/>
              </a:rPr>
              <a:t>par les Employés et les Clients</a:t>
            </a:r>
          </a:p>
          <a:p>
            <a:pPr marL="342900" indent="-342900">
              <a:lnSpc>
                <a:spcPct val="150000"/>
              </a:lnSpc>
              <a:buFont typeface="Arial" pitchFamily="34" charset="0"/>
              <a:buChar char="•"/>
            </a:pPr>
            <a:r>
              <a:rPr lang="fr-FR" dirty="0">
                <a:latin typeface="Helvetica LT Condensed" pitchFamily="2" charset="0"/>
              </a:rPr>
              <a:t>Quantitativement</a:t>
            </a:r>
          </a:p>
          <a:p>
            <a:pPr>
              <a:lnSpc>
                <a:spcPct val="150000"/>
              </a:lnSpc>
            </a:pPr>
            <a:r>
              <a:rPr lang="fr-FR" dirty="0" smtClean="0">
                <a:latin typeface="Helvetica LT Condensed" pitchFamily="2" charset="0"/>
              </a:rPr>
              <a:t>      - des </a:t>
            </a:r>
            <a:r>
              <a:rPr lang="fr-FR" dirty="0">
                <a:latin typeface="Helvetica LT Condensed" pitchFamily="2" charset="0"/>
              </a:rPr>
              <a:t>gains de temps pour les Vendeurs</a:t>
            </a:r>
          </a:p>
          <a:p>
            <a:pPr>
              <a:lnSpc>
                <a:spcPct val="150000"/>
              </a:lnSpc>
            </a:pPr>
            <a:r>
              <a:rPr lang="fr-FR" dirty="0" smtClean="0">
                <a:latin typeface="Helvetica LT Condensed" pitchFamily="2" charset="0"/>
              </a:rPr>
              <a:t>      - des </a:t>
            </a:r>
            <a:r>
              <a:rPr lang="fr-FR" dirty="0">
                <a:latin typeface="Helvetica LT Condensed" pitchFamily="2" charset="0"/>
              </a:rPr>
              <a:t>gains en vente avec les Clients</a:t>
            </a:r>
          </a:p>
          <a:p>
            <a:pPr>
              <a:lnSpc>
                <a:spcPct val="150000"/>
              </a:lnSpc>
            </a:pPr>
            <a:r>
              <a:rPr lang="fr-FR" dirty="0" smtClean="0">
                <a:latin typeface="Helvetica LT Condensed" pitchFamily="2" charset="0"/>
              </a:rPr>
              <a:t>     - des </a:t>
            </a:r>
            <a:r>
              <a:rPr lang="fr-FR" dirty="0">
                <a:latin typeface="Helvetica LT Condensed" pitchFamily="2" charset="0"/>
              </a:rPr>
              <a:t>informations toujours à jour pour le comité de </a:t>
            </a:r>
            <a:r>
              <a:rPr lang="fr-FR" dirty="0" smtClean="0">
                <a:latin typeface="Helvetica LT Condensed" pitchFamily="2" charset="0"/>
              </a:rPr>
              <a:t>direction</a:t>
            </a:r>
            <a:endParaRPr lang="fr-FR" dirty="0">
              <a:latin typeface="Helvetica LT Condensed" pitchFamily="2" charset="0"/>
            </a:endParaRPr>
          </a:p>
        </p:txBody>
      </p:sp>
      <p:pic>
        <p:nvPicPr>
          <p:cNvPr id="10" name="Image 8" descr="catalo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428" y="515161"/>
            <a:ext cx="4467076" cy="3489903"/>
          </a:xfrm>
          <a:prstGeom prst="rect">
            <a:avLst/>
          </a:prstGeom>
        </p:spPr>
      </p:pic>
    </p:spTree>
    <p:extLst>
      <p:ext uri="{BB962C8B-B14F-4D97-AF65-F5344CB8AC3E}">
        <p14:creationId xmlns:p14="http://schemas.microsoft.com/office/powerpoint/2010/main" val="3147609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3506D53-8617-4E1F-AF2B-449B79A14A5C}" type="slidenum">
              <a:rPr lang="fr-FR" smtClean="0"/>
              <a:pPr/>
              <a:t>4</a:t>
            </a:fld>
            <a:endParaRPr lang="fr-FR"/>
          </a:p>
        </p:txBody>
      </p:sp>
      <p:sp>
        <p:nvSpPr>
          <p:cNvPr id="10" name="Titre 1"/>
          <p:cNvSpPr txBox="1">
            <a:spLocks/>
          </p:cNvSpPr>
          <p:nvPr/>
        </p:nvSpPr>
        <p:spPr>
          <a:xfrm>
            <a:off x="242391" y="116632"/>
            <a:ext cx="6273825" cy="802010"/>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2000" b="1" kern="1200">
                <a:solidFill>
                  <a:srgbClr val="55A4D5"/>
                </a:solidFill>
                <a:latin typeface="Verdana"/>
                <a:ea typeface="+mj-ea"/>
                <a:cs typeface="Verdana"/>
              </a:defRPr>
            </a:lvl1pPr>
          </a:lstStyle>
          <a:p>
            <a:r>
              <a:rPr lang="fr-FR" sz="3200" dirty="0">
                <a:solidFill>
                  <a:srgbClr val="2891CB"/>
                </a:solidFill>
                <a:latin typeface="+mj-lt"/>
              </a:rPr>
              <a:t>Qui utilise </a:t>
            </a:r>
            <a:r>
              <a:rPr lang="fr-FR" sz="3200" dirty="0" err="1" smtClean="0">
                <a:solidFill>
                  <a:srgbClr val="2891CB"/>
                </a:solidFill>
                <a:latin typeface="+mj-lt"/>
              </a:rPr>
              <a:t>SalesKit</a:t>
            </a:r>
            <a:r>
              <a:rPr lang="fr-FR" sz="3200" dirty="0" smtClean="0">
                <a:solidFill>
                  <a:srgbClr val="2891CB"/>
                </a:solidFill>
                <a:latin typeface="+mj-lt"/>
              </a:rPr>
              <a:t> ?</a:t>
            </a:r>
            <a:endParaRPr lang="fr-FR" sz="3200" dirty="0">
              <a:solidFill>
                <a:srgbClr val="2891CB"/>
              </a:solidFill>
              <a:latin typeface="+mj-lt"/>
            </a:endParaRPr>
          </a:p>
        </p:txBody>
      </p:sp>
      <p:sp>
        <p:nvSpPr>
          <p:cNvPr id="3" name="Rectangle 2"/>
          <p:cNvSpPr/>
          <p:nvPr/>
        </p:nvSpPr>
        <p:spPr>
          <a:xfrm>
            <a:off x="251520" y="1564481"/>
            <a:ext cx="8280920" cy="3808735"/>
          </a:xfrm>
          <a:prstGeom prst="rect">
            <a:avLst/>
          </a:prstGeom>
        </p:spPr>
        <p:txBody>
          <a:bodyPr wrap="square">
            <a:spAutoFit/>
          </a:bodyPr>
          <a:lstStyle/>
          <a:p>
            <a:pPr marL="285750" indent="-285750">
              <a:lnSpc>
                <a:spcPct val="150000"/>
              </a:lnSpc>
              <a:buFont typeface="Arial" pitchFamily="34" charset="0"/>
              <a:buChar char="•"/>
            </a:pPr>
            <a:r>
              <a:rPr lang="fr-FR" dirty="0">
                <a:latin typeface="Helvetica LT Condensed" pitchFamily="2" charset="0"/>
              </a:rPr>
              <a:t>Toute société</a:t>
            </a:r>
          </a:p>
          <a:p>
            <a:pPr>
              <a:lnSpc>
                <a:spcPct val="150000"/>
              </a:lnSpc>
            </a:pPr>
            <a:r>
              <a:rPr lang="fr-FR" dirty="0" smtClean="0">
                <a:latin typeface="Helvetica LT Condensed" pitchFamily="2" charset="0"/>
              </a:rPr>
              <a:t>     - Ayant </a:t>
            </a:r>
            <a:r>
              <a:rPr lang="fr-FR" dirty="0">
                <a:latin typeface="Helvetica LT Condensed" pitchFamily="2" charset="0"/>
              </a:rPr>
              <a:t>une gestion de stocks </a:t>
            </a:r>
            <a:endParaRPr lang="fr-FR" dirty="0" smtClean="0">
              <a:latin typeface="Helvetica LT Condensed" pitchFamily="2" charset="0"/>
            </a:endParaRPr>
          </a:p>
          <a:p>
            <a:pPr>
              <a:lnSpc>
                <a:spcPct val="150000"/>
              </a:lnSpc>
            </a:pPr>
            <a:r>
              <a:rPr lang="fr-FR" dirty="0" smtClean="0">
                <a:latin typeface="Helvetica LT Condensed" pitchFamily="2" charset="0"/>
              </a:rPr>
              <a:t>(</a:t>
            </a:r>
            <a:r>
              <a:rPr lang="fr-FR" dirty="0">
                <a:latin typeface="Helvetica LT Condensed" pitchFamily="2" charset="0"/>
              </a:rPr>
              <a:t>au </a:t>
            </a:r>
            <a:r>
              <a:rPr lang="fr-FR" dirty="0" smtClean="0">
                <a:latin typeface="Helvetica LT Condensed" pitchFamily="2" charset="0"/>
              </a:rPr>
              <a:t>minimum, base </a:t>
            </a:r>
            <a:r>
              <a:rPr lang="fr-FR" dirty="0">
                <a:latin typeface="Helvetica LT Condensed" pitchFamily="2" charset="0"/>
              </a:rPr>
              <a:t>avec </a:t>
            </a:r>
            <a:r>
              <a:rPr lang="fr-FR" dirty="0" smtClean="0">
                <a:latin typeface="Helvetica LT Condensed" pitchFamily="2" charset="0"/>
              </a:rPr>
              <a:t>descriptif &amp;  état</a:t>
            </a:r>
            <a:r>
              <a:rPr lang="fr-FR" dirty="0">
                <a:latin typeface="Helvetica LT Condensed" pitchFamily="2" charset="0"/>
              </a:rPr>
              <a:t>)</a:t>
            </a:r>
          </a:p>
          <a:p>
            <a:pPr>
              <a:lnSpc>
                <a:spcPct val="150000"/>
              </a:lnSpc>
            </a:pPr>
            <a:r>
              <a:rPr lang="fr-FR" dirty="0" smtClean="0">
                <a:latin typeface="Helvetica LT Condensed" pitchFamily="2" charset="0"/>
              </a:rPr>
              <a:t>     - Ayant </a:t>
            </a:r>
            <a:r>
              <a:rPr lang="fr-FR" dirty="0">
                <a:latin typeface="Helvetica LT Condensed" pitchFamily="2" charset="0"/>
              </a:rPr>
              <a:t>une force de vente mobile, équipée de Tablettes</a:t>
            </a:r>
          </a:p>
          <a:p>
            <a:pPr marL="285750" indent="-285750">
              <a:lnSpc>
                <a:spcPct val="150000"/>
              </a:lnSpc>
              <a:buFont typeface="Arial" pitchFamily="34" charset="0"/>
              <a:buChar char="•"/>
            </a:pPr>
            <a:r>
              <a:rPr lang="fr-FR" dirty="0">
                <a:latin typeface="Helvetica LT Condensed" pitchFamily="2" charset="0"/>
              </a:rPr>
              <a:t>Ayant besoin de plus d’interactivité avec les Clients</a:t>
            </a:r>
          </a:p>
          <a:p>
            <a:pPr>
              <a:lnSpc>
                <a:spcPct val="150000"/>
              </a:lnSpc>
            </a:pPr>
            <a:r>
              <a:rPr lang="fr-FR" dirty="0" smtClean="0">
                <a:latin typeface="Helvetica LT Condensed" pitchFamily="2" charset="0"/>
              </a:rPr>
              <a:t>     - Sur </a:t>
            </a:r>
            <a:r>
              <a:rPr lang="fr-FR" dirty="0">
                <a:latin typeface="Helvetica LT Condensed" pitchFamily="2" charset="0"/>
              </a:rPr>
              <a:t>le catalogue de Produits</a:t>
            </a:r>
          </a:p>
          <a:p>
            <a:pPr>
              <a:lnSpc>
                <a:spcPct val="150000"/>
              </a:lnSpc>
            </a:pPr>
            <a:r>
              <a:rPr lang="fr-FR" dirty="0" smtClean="0">
                <a:latin typeface="Helvetica LT Condensed" pitchFamily="2" charset="0"/>
              </a:rPr>
              <a:t>     - Sur </a:t>
            </a:r>
            <a:r>
              <a:rPr lang="fr-FR" dirty="0">
                <a:latin typeface="Helvetica LT Condensed" pitchFamily="2" charset="0"/>
              </a:rPr>
              <a:t>la disponibilité</a:t>
            </a:r>
          </a:p>
          <a:p>
            <a:pPr marL="285750" indent="-285750">
              <a:lnSpc>
                <a:spcPct val="150000"/>
              </a:lnSpc>
              <a:buFont typeface="Arial" pitchFamily="34" charset="0"/>
              <a:buChar char="•"/>
            </a:pPr>
            <a:r>
              <a:rPr lang="fr-FR" dirty="0">
                <a:latin typeface="Helvetica LT Condensed" pitchFamily="2" charset="0"/>
              </a:rPr>
              <a:t>Souhaitant accélérer le processus de commandes </a:t>
            </a:r>
            <a:r>
              <a:rPr lang="fr-FR" dirty="0" smtClean="0">
                <a:latin typeface="Helvetica LT Condensed" pitchFamily="2" charset="0"/>
              </a:rPr>
              <a:t>en </a:t>
            </a:r>
            <a:r>
              <a:rPr lang="fr-FR" dirty="0">
                <a:latin typeface="Helvetica LT Condensed" pitchFamily="2" charset="0"/>
              </a:rPr>
              <a:t>Interne et un suivi plus automatique des commandes</a:t>
            </a:r>
          </a:p>
        </p:txBody>
      </p:sp>
      <p:pic>
        <p:nvPicPr>
          <p:cNvPr id="9" name="Image 10" descr="ca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5568" y="0"/>
            <a:ext cx="3888432" cy="3037838"/>
          </a:xfrm>
          <a:prstGeom prst="rect">
            <a:avLst/>
          </a:prstGeom>
        </p:spPr>
      </p:pic>
    </p:spTree>
    <p:extLst>
      <p:ext uri="{BB962C8B-B14F-4D97-AF65-F5344CB8AC3E}">
        <p14:creationId xmlns:p14="http://schemas.microsoft.com/office/powerpoint/2010/main" val="274883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76243"/>
            <a:ext cx="2133600" cy="365125"/>
          </a:xfrm>
        </p:spPr>
        <p:txBody>
          <a:bodyPr/>
          <a:lstStyle/>
          <a:p>
            <a:fld id="{43506D53-8617-4E1F-AF2B-449B79A14A5C}" type="slidenum">
              <a:rPr lang="fr-FR" smtClean="0"/>
              <a:pPr/>
              <a:t>5</a:t>
            </a:fld>
            <a:endParaRPr lang="fr-FR" dirty="0"/>
          </a:p>
        </p:txBody>
      </p:sp>
      <p:sp>
        <p:nvSpPr>
          <p:cNvPr id="7" name="Titre 1"/>
          <p:cNvSpPr txBox="1">
            <a:spLocks/>
          </p:cNvSpPr>
          <p:nvPr/>
        </p:nvSpPr>
        <p:spPr>
          <a:xfrm>
            <a:off x="242391" y="-99392"/>
            <a:ext cx="3753545" cy="802010"/>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2000" b="1" kern="1200">
                <a:solidFill>
                  <a:srgbClr val="55A4D5"/>
                </a:solidFill>
                <a:latin typeface="Verdana"/>
                <a:ea typeface="+mj-ea"/>
                <a:cs typeface="Verdana"/>
              </a:defRPr>
            </a:lvl1pPr>
          </a:lstStyle>
          <a:p>
            <a:r>
              <a:rPr lang="fr-FR" sz="3200" dirty="0">
                <a:solidFill>
                  <a:srgbClr val="2891CB"/>
                </a:solidFill>
                <a:latin typeface="+mn-lt"/>
                <a:cs typeface="Mohammad Annoktah" pitchFamily="2" charset="-78"/>
              </a:rPr>
              <a:t>Business Model</a:t>
            </a:r>
          </a:p>
        </p:txBody>
      </p:sp>
      <p:sp>
        <p:nvSpPr>
          <p:cNvPr id="40" name="AutoShape 17"/>
          <p:cNvSpPr>
            <a:spLocks noChangeArrowheads="1"/>
          </p:cNvSpPr>
          <p:nvPr>
            <p:custDataLst>
              <p:tags r:id="rId1"/>
            </p:custDataLst>
          </p:nvPr>
        </p:nvSpPr>
        <p:spPr bwMode="auto">
          <a:xfrm>
            <a:off x="865951" y="1745209"/>
            <a:ext cx="1087437" cy="1460569"/>
          </a:xfrm>
          <a:prstGeom prst="roundRect">
            <a:avLst>
              <a:gd name="adj" fmla="val 14468"/>
            </a:avLst>
          </a:prstGeom>
          <a:solidFill>
            <a:srgbClr val="3366FF">
              <a:alpha val="41000"/>
            </a:srgbClr>
          </a:solidFill>
          <a:ln w="19050" algn="ctr">
            <a:noFill/>
            <a:round/>
            <a:headEnd/>
            <a:tailEnd/>
          </a:ln>
          <a:effectLst/>
        </p:spPr>
        <p:txBody>
          <a:bodyPr lIns="66659" tIns="0" rIns="66659" bIns="0" anchor="b"/>
          <a:lstStyle/>
          <a:p>
            <a:pPr algn="ctr">
              <a:spcBef>
                <a:spcPct val="50000"/>
              </a:spcBef>
              <a:buClr>
                <a:schemeClr val="accent2"/>
              </a:buClr>
              <a:buFont typeface="Wingdings" pitchFamily="2" charset="2"/>
              <a:buNone/>
            </a:pPr>
            <a:r>
              <a:rPr lang="en-US" sz="1000" b="1" dirty="0" err="1" smtClean="0">
                <a:latin typeface="Gill Sans" pitchFamily="34" charset="0"/>
              </a:rPr>
              <a:t>Apptiv</a:t>
            </a:r>
            <a:r>
              <a:rPr lang="en-US" sz="1000" b="1" dirty="0" smtClean="0">
                <a:latin typeface="Gill Sans" pitchFamily="34" charset="0"/>
              </a:rPr>
              <a:t>-it maintained</a:t>
            </a:r>
            <a:endParaRPr lang="en-US" sz="1000" b="1" dirty="0">
              <a:latin typeface="Gill Sans" pitchFamily="34" charset="0"/>
            </a:endParaRPr>
          </a:p>
        </p:txBody>
      </p:sp>
      <p:sp>
        <p:nvSpPr>
          <p:cNvPr id="41" name="AutoShape 7"/>
          <p:cNvSpPr>
            <a:spLocks noChangeArrowheads="1"/>
          </p:cNvSpPr>
          <p:nvPr>
            <p:custDataLst>
              <p:tags r:id="rId2"/>
            </p:custDataLst>
          </p:nvPr>
        </p:nvSpPr>
        <p:spPr bwMode="auto">
          <a:xfrm>
            <a:off x="6315286" y="1766464"/>
            <a:ext cx="117475" cy="1004887"/>
          </a:xfrm>
          <a:prstGeom prst="upDownArrow">
            <a:avLst>
              <a:gd name="adj1" fmla="val 50000"/>
              <a:gd name="adj2" fmla="val 71878"/>
            </a:avLst>
          </a:prstGeom>
          <a:gradFill rotWithShape="1">
            <a:gsLst>
              <a:gs pos="0">
                <a:srgbClr val="99CCFF"/>
              </a:gs>
              <a:gs pos="100000">
                <a:srgbClr val="CCFFFF"/>
              </a:gs>
            </a:gsLst>
            <a:lin ang="5400000" scaled="1"/>
          </a:gradFill>
          <a:ln w="12700" algn="ctr">
            <a:noFill/>
            <a:miter lim="800000"/>
            <a:headEnd/>
            <a:tailEnd/>
          </a:ln>
          <a:effectLst/>
        </p:spPr>
        <p:txBody>
          <a:bodyPr wrap="none" anchor="ctr"/>
          <a:lstStyle/>
          <a:p>
            <a:pPr algn="ctr"/>
            <a:endParaRPr lang="it-IT" sz="2400" b="1"/>
          </a:p>
        </p:txBody>
      </p:sp>
      <p:sp>
        <p:nvSpPr>
          <p:cNvPr id="42" name="AutoShape 8"/>
          <p:cNvSpPr>
            <a:spLocks noChangeArrowheads="1"/>
          </p:cNvSpPr>
          <p:nvPr>
            <p:custDataLst>
              <p:tags r:id="rId3"/>
            </p:custDataLst>
          </p:nvPr>
        </p:nvSpPr>
        <p:spPr bwMode="auto">
          <a:xfrm>
            <a:off x="6847098" y="1822026"/>
            <a:ext cx="117475" cy="1006475"/>
          </a:xfrm>
          <a:prstGeom prst="upDownArrow">
            <a:avLst>
              <a:gd name="adj1" fmla="val 50000"/>
              <a:gd name="adj2" fmla="val 71991"/>
            </a:avLst>
          </a:prstGeom>
          <a:gradFill rotWithShape="1">
            <a:gsLst>
              <a:gs pos="0">
                <a:srgbClr val="99CCFF"/>
              </a:gs>
              <a:gs pos="100000">
                <a:srgbClr val="CCFFFF"/>
              </a:gs>
            </a:gsLst>
            <a:lin ang="5400000" scaled="1"/>
          </a:gradFill>
          <a:ln w="12700" algn="ctr">
            <a:noFill/>
            <a:miter lim="800000"/>
            <a:headEnd/>
            <a:tailEnd/>
          </a:ln>
          <a:effectLst/>
        </p:spPr>
        <p:txBody>
          <a:bodyPr wrap="none" anchor="ctr"/>
          <a:lstStyle/>
          <a:p>
            <a:pPr algn="ctr"/>
            <a:endParaRPr lang="it-IT" sz="2400" b="1"/>
          </a:p>
        </p:txBody>
      </p:sp>
      <p:sp>
        <p:nvSpPr>
          <p:cNvPr id="43" name="AutoShape 9"/>
          <p:cNvSpPr>
            <a:spLocks noChangeArrowheads="1"/>
          </p:cNvSpPr>
          <p:nvPr>
            <p:custDataLst>
              <p:tags r:id="rId4"/>
            </p:custDataLst>
          </p:nvPr>
        </p:nvSpPr>
        <p:spPr bwMode="auto">
          <a:xfrm>
            <a:off x="7386848" y="1766464"/>
            <a:ext cx="120650" cy="1004887"/>
          </a:xfrm>
          <a:prstGeom prst="upDownArrow">
            <a:avLst>
              <a:gd name="adj1" fmla="val 50000"/>
              <a:gd name="adj2" fmla="val 69986"/>
            </a:avLst>
          </a:prstGeom>
          <a:gradFill rotWithShape="1">
            <a:gsLst>
              <a:gs pos="0">
                <a:srgbClr val="99CCFF"/>
              </a:gs>
              <a:gs pos="100000">
                <a:srgbClr val="CCFFFF"/>
              </a:gs>
            </a:gsLst>
            <a:lin ang="5400000" scaled="1"/>
          </a:gradFill>
          <a:ln w="12700" algn="ctr">
            <a:noFill/>
            <a:miter lim="800000"/>
            <a:headEnd/>
            <a:tailEnd/>
          </a:ln>
          <a:effectLst/>
        </p:spPr>
        <p:txBody>
          <a:bodyPr wrap="none" anchor="ctr"/>
          <a:lstStyle/>
          <a:p>
            <a:pPr algn="ctr"/>
            <a:endParaRPr lang="it-IT" sz="2400" b="1"/>
          </a:p>
        </p:txBody>
      </p:sp>
      <p:sp>
        <p:nvSpPr>
          <p:cNvPr id="44" name="AutoShape 10"/>
          <p:cNvSpPr>
            <a:spLocks noChangeArrowheads="1"/>
          </p:cNvSpPr>
          <p:nvPr>
            <p:custDataLst>
              <p:tags r:id="rId5"/>
            </p:custDataLst>
          </p:nvPr>
        </p:nvSpPr>
        <p:spPr bwMode="auto">
          <a:xfrm>
            <a:off x="7120148" y="2203026"/>
            <a:ext cx="120650" cy="514350"/>
          </a:xfrm>
          <a:prstGeom prst="upDownArrow">
            <a:avLst>
              <a:gd name="adj1" fmla="val 50000"/>
              <a:gd name="adj2" fmla="val 35822"/>
            </a:avLst>
          </a:prstGeom>
          <a:gradFill rotWithShape="1">
            <a:gsLst>
              <a:gs pos="0">
                <a:srgbClr val="99CCFF"/>
              </a:gs>
              <a:gs pos="100000">
                <a:srgbClr val="CCFFFF"/>
              </a:gs>
            </a:gsLst>
            <a:lin ang="5400000" scaled="1"/>
          </a:gradFill>
          <a:ln w="12700" algn="ctr">
            <a:noFill/>
            <a:miter lim="800000"/>
            <a:headEnd/>
            <a:tailEnd/>
          </a:ln>
          <a:effectLst/>
        </p:spPr>
        <p:txBody>
          <a:bodyPr wrap="none" anchor="ctr"/>
          <a:lstStyle/>
          <a:p>
            <a:pPr algn="ctr"/>
            <a:endParaRPr lang="it-IT" sz="2400" b="1"/>
          </a:p>
        </p:txBody>
      </p:sp>
      <p:sp>
        <p:nvSpPr>
          <p:cNvPr id="45" name="AutoShape 11"/>
          <p:cNvSpPr>
            <a:spLocks noChangeArrowheads="1"/>
          </p:cNvSpPr>
          <p:nvPr>
            <p:custDataLst>
              <p:tags r:id="rId6"/>
            </p:custDataLst>
          </p:nvPr>
        </p:nvSpPr>
        <p:spPr bwMode="auto">
          <a:xfrm>
            <a:off x="6578811" y="2203026"/>
            <a:ext cx="120650" cy="514350"/>
          </a:xfrm>
          <a:prstGeom prst="upDownArrow">
            <a:avLst>
              <a:gd name="adj1" fmla="val 50000"/>
              <a:gd name="adj2" fmla="val 35822"/>
            </a:avLst>
          </a:prstGeom>
          <a:gradFill rotWithShape="1">
            <a:gsLst>
              <a:gs pos="0">
                <a:srgbClr val="99CCFF"/>
              </a:gs>
              <a:gs pos="100000">
                <a:srgbClr val="CCFFFF"/>
              </a:gs>
            </a:gsLst>
            <a:lin ang="5400000" scaled="1"/>
          </a:gradFill>
          <a:ln w="12700" algn="ctr">
            <a:noFill/>
            <a:miter lim="800000"/>
            <a:headEnd/>
            <a:tailEnd/>
          </a:ln>
          <a:effectLst/>
        </p:spPr>
        <p:txBody>
          <a:bodyPr wrap="none" anchor="ctr"/>
          <a:lstStyle/>
          <a:p>
            <a:pPr algn="ctr"/>
            <a:endParaRPr lang="it-IT" sz="2400" b="1"/>
          </a:p>
        </p:txBody>
      </p:sp>
      <p:pic>
        <p:nvPicPr>
          <p:cNvPr id="46" name="Picture 12" descr="grosnuage"/>
          <p:cNvPicPr>
            <a:picLocks noChangeAspect="1" noChangeArrowheads="1"/>
          </p:cNvPicPr>
          <p:nvPr>
            <p:custDataLst>
              <p:tags r:id="rId7"/>
            </p:custDataLst>
          </p:nvPr>
        </p:nvPicPr>
        <p:blipFill>
          <a:blip r:embed="rId27"/>
          <a:srcRect/>
          <a:stretch>
            <a:fillRect/>
          </a:stretch>
        </p:blipFill>
        <p:spPr bwMode="auto">
          <a:xfrm>
            <a:off x="6070811" y="2253826"/>
            <a:ext cx="1628775" cy="1036638"/>
          </a:xfrm>
          <a:prstGeom prst="rect">
            <a:avLst/>
          </a:prstGeom>
          <a:noFill/>
          <a:ln w="9525">
            <a:noFill/>
            <a:miter lim="800000"/>
            <a:headEnd/>
            <a:tailEnd/>
          </a:ln>
        </p:spPr>
      </p:pic>
      <p:sp>
        <p:nvSpPr>
          <p:cNvPr id="47" name="AutoShape 13"/>
          <p:cNvSpPr>
            <a:spLocks noChangeArrowheads="1"/>
          </p:cNvSpPr>
          <p:nvPr>
            <p:custDataLst>
              <p:tags r:id="rId8"/>
            </p:custDataLst>
          </p:nvPr>
        </p:nvSpPr>
        <p:spPr bwMode="auto">
          <a:xfrm>
            <a:off x="3242363" y="1337762"/>
            <a:ext cx="1076325" cy="492125"/>
          </a:xfrm>
          <a:prstGeom prst="roundRect">
            <a:avLst>
              <a:gd name="adj" fmla="val 14468"/>
            </a:avLst>
          </a:prstGeom>
          <a:solidFill>
            <a:srgbClr val="3366FF">
              <a:alpha val="41000"/>
            </a:srgbClr>
          </a:solidFill>
          <a:ln w="19050" algn="ctr">
            <a:noFill/>
            <a:round/>
            <a:headEnd/>
            <a:tailEnd/>
          </a:ln>
          <a:effectLst/>
        </p:spPr>
        <p:txBody>
          <a:bodyPr lIns="65837" tIns="0" rIns="65837" bIns="0"/>
          <a:lstStyle/>
          <a:p>
            <a:pPr algn="ctr">
              <a:spcBef>
                <a:spcPct val="50000"/>
              </a:spcBef>
              <a:buClr>
                <a:schemeClr val="accent2"/>
              </a:buClr>
              <a:buFont typeface="Wingdings" pitchFamily="2" charset="2"/>
              <a:buNone/>
            </a:pPr>
            <a:endParaRPr lang="en-US" sz="1000" b="1" dirty="0" smtClean="0">
              <a:latin typeface="Gill Sans" pitchFamily="34" charset="0"/>
            </a:endParaRPr>
          </a:p>
          <a:p>
            <a:pPr algn="ctr">
              <a:spcBef>
                <a:spcPct val="50000"/>
              </a:spcBef>
              <a:buClr>
                <a:schemeClr val="accent2"/>
              </a:buClr>
              <a:buFont typeface="Wingdings" pitchFamily="2" charset="2"/>
              <a:buNone/>
            </a:pPr>
            <a:r>
              <a:rPr lang="en-US" sz="1000" b="1" dirty="0" smtClean="0">
                <a:latin typeface="Gill Sans" pitchFamily="34" charset="0"/>
              </a:rPr>
              <a:t>Enterprise</a:t>
            </a:r>
            <a:endParaRPr lang="en-US" sz="1000" i="1" dirty="0">
              <a:latin typeface="Gill Sans" pitchFamily="34" charset="0"/>
            </a:endParaRPr>
          </a:p>
        </p:txBody>
      </p:sp>
      <p:sp>
        <p:nvSpPr>
          <p:cNvPr id="48" name="AutoShape 14"/>
          <p:cNvSpPr>
            <a:spLocks noChangeArrowheads="1"/>
          </p:cNvSpPr>
          <p:nvPr>
            <p:custDataLst>
              <p:tags r:id="rId9"/>
            </p:custDataLst>
          </p:nvPr>
        </p:nvSpPr>
        <p:spPr bwMode="auto">
          <a:xfrm>
            <a:off x="3682894" y="1851868"/>
            <a:ext cx="195262" cy="280988"/>
          </a:xfrm>
          <a:prstGeom prst="upArrow">
            <a:avLst>
              <a:gd name="adj1" fmla="val 50000"/>
              <a:gd name="adj2" fmla="val 35976"/>
            </a:avLst>
          </a:prstGeom>
          <a:gradFill rotWithShape="1">
            <a:gsLst>
              <a:gs pos="0">
                <a:srgbClr val="99CCFF"/>
              </a:gs>
              <a:gs pos="100000">
                <a:srgbClr val="CCFFFF"/>
              </a:gs>
            </a:gsLst>
            <a:lin ang="5400000" scaled="1"/>
          </a:gradFill>
          <a:ln w="12700" algn="ctr">
            <a:noFill/>
            <a:miter lim="800000"/>
            <a:headEnd/>
            <a:tailEnd/>
          </a:ln>
          <a:effectLst/>
        </p:spPr>
        <p:txBody>
          <a:bodyPr wrap="none" anchor="ctr"/>
          <a:lstStyle/>
          <a:p>
            <a:endParaRPr lang="fr-FR"/>
          </a:p>
        </p:txBody>
      </p:sp>
      <p:sp>
        <p:nvSpPr>
          <p:cNvPr id="49" name="AutoShape 16"/>
          <p:cNvSpPr>
            <a:spLocks noChangeArrowheads="1"/>
          </p:cNvSpPr>
          <p:nvPr>
            <p:custDataLst>
              <p:tags r:id="rId10"/>
            </p:custDataLst>
          </p:nvPr>
        </p:nvSpPr>
        <p:spPr bwMode="auto">
          <a:xfrm>
            <a:off x="872579" y="1340687"/>
            <a:ext cx="1087437" cy="1458913"/>
          </a:xfrm>
          <a:prstGeom prst="roundRect">
            <a:avLst>
              <a:gd name="adj" fmla="val 14468"/>
            </a:avLst>
          </a:prstGeom>
          <a:solidFill>
            <a:srgbClr val="3366FF">
              <a:alpha val="41000"/>
            </a:srgbClr>
          </a:solidFill>
          <a:ln w="19050" algn="ctr">
            <a:noFill/>
            <a:round/>
            <a:headEnd/>
            <a:tailEnd/>
          </a:ln>
          <a:effectLst/>
        </p:spPr>
        <p:txBody>
          <a:bodyPr lIns="66659" tIns="0" rIns="66659" bIns="0"/>
          <a:lstStyle/>
          <a:p>
            <a:pPr algn="ctr">
              <a:buClr>
                <a:schemeClr val="accent2"/>
              </a:buClr>
              <a:buFont typeface="Wingdings" pitchFamily="2" charset="2"/>
              <a:buNone/>
            </a:pPr>
            <a:r>
              <a:rPr lang="en-US" sz="1000" b="1" dirty="0">
                <a:latin typeface="Gill Sans" pitchFamily="34" charset="0"/>
              </a:rPr>
              <a:t>Enterprise</a:t>
            </a:r>
          </a:p>
          <a:p>
            <a:pPr algn="ctr">
              <a:buClr>
                <a:schemeClr val="accent2"/>
              </a:buClr>
              <a:buFont typeface="Wingdings" pitchFamily="2" charset="2"/>
              <a:buNone/>
            </a:pPr>
            <a:r>
              <a:rPr lang="en-US" sz="1000" dirty="0">
                <a:latin typeface="Gill Sans" pitchFamily="34" charset="0"/>
              </a:rPr>
              <a:t>Data </a:t>
            </a:r>
            <a:r>
              <a:rPr lang="en-US" sz="1000" dirty="0" smtClean="0">
                <a:latin typeface="Gill Sans" pitchFamily="34" charset="0"/>
              </a:rPr>
              <a:t>Center</a:t>
            </a:r>
          </a:p>
          <a:p>
            <a:pPr algn="ctr">
              <a:buClr>
                <a:schemeClr val="accent2"/>
              </a:buClr>
              <a:buFont typeface="Wingdings" pitchFamily="2" charset="2"/>
              <a:buNone/>
            </a:pPr>
            <a:endParaRPr lang="en-US" sz="500" dirty="0" smtClean="0">
              <a:latin typeface="Gill Sans" pitchFamily="34" charset="0"/>
            </a:endParaRPr>
          </a:p>
          <a:p>
            <a:pPr algn="ctr">
              <a:buClr>
                <a:schemeClr val="accent2"/>
              </a:buClr>
              <a:buFont typeface="Wingdings" pitchFamily="2" charset="2"/>
              <a:buNone/>
            </a:pPr>
            <a:r>
              <a:rPr lang="en-US" sz="1000" b="1" dirty="0" smtClean="0">
                <a:latin typeface="Gill Sans" pitchFamily="34" charset="0"/>
              </a:rPr>
              <a:t>Internal operating</a:t>
            </a:r>
            <a:endParaRPr lang="en-US" sz="1000" dirty="0">
              <a:latin typeface="Gill Sans" pitchFamily="34" charset="0"/>
            </a:endParaRPr>
          </a:p>
        </p:txBody>
      </p:sp>
      <p:sp>
        <p:nvSpPr>
          <p:cNvPr id="50" name="AutoShape 18"/>
          <p:cNvSpPr>
            <a:spLocks noChangeArrowheads="1"/>
          </p:cNvSpPr>
          <p:nvPr>
            <p:custDataLst>
              <p:tags r:id="rId11"/>
            </p:custDataLst>
          </p:nvPr>
        </p:nvSpPr>
        <p:spPr bwMode="auto">
          <a:xfrm>
            <a:off x="3243950" y="1975936"/>
            <a:ext cx="1073150" cy="1229841"/>
          </a:xfrm>
          <a:prstGeom prst="roundRect">
            <a:avLst>
              <a:gd name="adj" fmla="val 14468"/>
            </a:avLst>
          </a:prstGeom>
          <a:solidFill>
            <a:srgbClr val="99CCFF">
              <a:alpha val="50999"/>
            </a:srgbClr>
          </a:solidFill>
          <a:ln w="19050" algn="ctr">
            <a:noFill/>
            <a:round/>
            <a:headEnd/>
            <a:tailEnd/>
          </a:ln>
          <a:effectLst>
            <a:outerShdw dist="35921" dir="2700000" algn="ctr" rotWithShape="0">
              <a:schemeClr val="bg2"/>
            </a:outerShdw>
          </a:effectLst>
        </p:spPr>
        <p:txBody>
          <a:bodyPr lIns="65837" tIns="0" rIns="65837" bIns="0" anchor="b"/>
          <a:lstStyle/>
          <a:p>
            <a:pPr algn="ctr">
              <a:lnSpc>
                <a:spcPct val="80000"/>
              </a:lnSpc>
              <a:buClr>
                <a:schemeClr val="accent2"/>
              </a:buClr>
              <a:buFont typeface="Wingdings" pitchFamily="2" charset="2"/>
              <a:buNone/>
            </a:pPr>
            <a:r>
              <a:rPr lang="en-US" sz="1000" b="1" dirty="0" err="1" smtClean="0">
                <a:latin typeface="Gill Sans" pitchFamily="34" charset="0"/>
              </a:rPr>
              <a:t>Apptiv</a:t>
            </a:r>
            <a:r>
              <a:rPr lang="en-US" sz="1000" b="1" dirty="0" smtClean="0">
                <a:latin typeface="Gill Sans" pitchFamily="34" charset="0"/>
              </a:rPr>
              <a:t>-it operated and maintained </a:t>
            </a:r>
            <a:endParaRPr lang="en-US" sz="1000" b="1" dirty="0">
              <a:latin typeface="Gill Sans" pitchFamily="34" charset="0"/>
            </a:endParaRPr>
          </a:p>
        </p:txBody>
      </p:sp>
      <p:sp>
        <p:nvSpPr>
          <p:cNvPr id="51" name="Oval 19"/>
          <p:cNvSpPr>
            <a:spLocks noChangeArrowheads="1"/>
          </p:cNvSpPr>
          <p:nvPr>
            <p:custDataLst>
              <p:tags r:id="rId12"/>
            </p:custDataLst>
          </p:nvPr>
        </p:nvSpPr>
        <p:spPr bwMode="auto">
          <a:xfrm>
            <a:off x="6270836" y="1398164"/>
            <a:ext cx="447675" cy="422275"/>
          </a:xfrm>
          <a:prstGeom prst="ellipse">
            <a:avLst/>
          </a:prstGeom>
          <a:solidFill>
            <a:srgbClr val="3366FF">
              <a:alpha val="41000"/>
            </a:srgbClr>
          </a:solidFill>
          <a:ln w="19050" algn="ctr">
            <a:solidFill>
              <a:srgbClr val="B2B2B2"/>
            </a:solidFill>
            <a:round/>
            <a:headEnd/>
            <a:tailEnd/>
          </a:ln>
          <a:effectLst/>
        </p:spPr>
        <p:txBody>
          <a:bodyPr lIns="0" tIns="0" rIns="0" bIns="0"/>
          <a:lstStyle/>
          <a:p>
            <a:pPr algn="ctr">
              <a:spcBef>
                <a:spcPct val="50000"/>
              </a:spcBef>
              <a:buClr>
                <a:schemeClr val="accent2"/>
              </a:buClr>
              <a:buFont typeface="Wingdings" pitchFamily="2" charset="2"/>
              <a:buNone/>
            </a:pPr>
            <a:r>
              <a:rPr lang="en-US" sz="900" b="1" dirty="0">
                <a:latin typeface="Gill Sans" pitchFamily="34" charset="0"/>
              </a:rPr>
              <a:t>User A</a:t>
            </a:r>
            <a:endParaRPr lang="en-US" sz="900" b="1" i="1" dirty="0">
              <a:latin typeface="Gill Sans" pitchFamily="34" charset="0"/>
            </a:endParaRPr>
          </a:p>
        </p:txBody>
      </p:sp>
      <p:sp>
        <p:nvSpPr>
          <p:cNvPr id="52" name="Oval 20"/>
          <p:cNvSpPr>
            <a:spLocks noChangeArrowheads="1"/>
          </p:cNvSpPr>
          <p:nvPr>
            <p:custDataLst>
              <p:tags r:id="rId13"/>
            </p:custDataLst>
          </p:nvPr>
        </p:nvSpPr>
        <p:spPr bwMode="auto">
          <a:xfrm>
            <a:off x="6661361" y="1399751"/>
            <a:ext cx="446087" cy="422275"/>
          </a:xfrm>
          <a:prstGeom prst="ellipse">
            <a:avLst/>
          </a:prstGeom>
          <a:solidFill>
            <a:srgbClr val="3366FF">
              <a:alpha val="41000"/>
            </a:srgbClr>
          </a:solidFill>
          <a:ln w="19050" algn="ctr">
            <a:solidFill>
              <a:srgbClr val="B2B2B2"/>
            </a:solidFill>
            <a:round/>
            <a:headEnd/>
            <a:tailEnd/>
          </a:ln>
          <a:effectLst/>
        </p:spPr>
        <p:txBody>
          <a:bodyPr lIns="0" tIns="0" rIns="0" bIns="0"/>
          <a:lstStyle/>
          <a:p>
            <a:pPr algn="ctr">
              <a:spcBef>
                <a:spcPct val="50000"/>
              </a:spcBef>
              <a:buClr>
                <a:schemeClr val="accent2"/>
              </a:buClr>
              <a:buFont typeface="Wingdings" pitchFamily="2" charset="2"/>
              <a:buNone/>
            </a:pPr>
            <a:r>
              <a:rPr lang="en-US" sz="900" b="1">
                <a:latin typeface="Gill Sans" pitchFamily="34" charset="0"/>
              </a:rPr>
              <a:t>User B</a:t>
            </a:r>
            <a:endParaRPr lang="en-US" sz="900" b="1" i="1">
              <a:latin typeface="Gill Sans" pitchFamily="34" charset="0"/>
            </a:endParaRPr>
          </a:p>
        </p:txBody>
      </p:sp>
      <p:sp>
        <p:nvSpPr>
          <p:cNvPr id="53" name="Oval 21"/>
          <p:cNvSpPr>
            <a:spLocks noChangeArrowheads="1"/>
          </p:cNvSpPr>
          <p:nvPr>
            <p:custDataLst>
              <p:tags r:id="rId14"/>
            </p:custDataLst>
          </p:nvPr>
        </p:nvSpPr>
        <p:spPr bwMode="auto">
          <a:xfrm>
            <a:off x="7102686" y="1399751"/>
            <a:ext cx="447675" cy="422275"/>
          </a:xfrm>
          <a:prstGeom prst="ellipse">
            <a:avLst/>
          </a:prstGeom>
          <a:solidFill>
            <a:srgbClr val="3366FF">
              <a:alpha val="41000"/>
            </a:srgbClr>
          </a:solidFill>
          <a:ln w="19050" algn="ctr">
            <a:solidFill>
              <a:srgbClr val="B2B2B2"/>
            </a:solidFill>
            <a:round/>
            <a:headEnd/>
            <a:tailEnd/>
          </a:ln>
          <a:effectLst/>
        </p:spPr>
        <p:txBody>
          <a:bodyPr lIns="0" tIns="0" rIns="0" bIns="0"/>
          <a:lstStyle/>
          <a:p>
            <a:pPr algn="ctr">
              <a:spcBef>
                <a:spcPct val="50000"/>
              </a:spcBef>
              <a:buClr>
                <a:schemeClr val="accent2"/>
              </a:buClr>
              <a:buFont typeface="Wingdings" pitchFamily="2" charset="2"/>
              <a:buNone/>
            </a:pPr>
            <a:r>
              <a:rPr lang="en-US" sz="900" b="1">
                <a:latin typeface="Gill Sans" pitchFamily="34" charset="0"/>
              </a:rPr>
              <a:t>User C</a:t>
            </a:r>
            <a:endParaRPr lang="en-US" sz="900" b="1" i="1">
              <a:latin typeface="Gill Sans" pitchFamily="34" charset="0"/>
            </a:endParaRPr>
          </a:p>
        </p:txBody>
      </p:sp>
      <p:sp>
        <p:nvSpPr>
          <p:cNvPr id="54" name="Oval 22"/>
          <p:cNvSpPr>
            <a:spLocks noChangeArrowheads="1"/>
          </p:cNvSpPr>
          <p:nvPr>
            <p:custDataLst>
              <p:tags r:id="rId15"/>
            </p:custDataLst>
          </p:nvPr>
        </p:nvSpPr>
        <p:spPr bwMode="auto">
          <a:xfrm>
            <a:off x="6404186" y="1772814"/>
            <a:ext cx="450850" cy="419100"/>
          </a:xfrm>
          <a:prstGeom prst="ellipse">
            <a:avLst/>
          </a:prstGeom>
          <a:solidFill>
            <a:srgbClr val="3366FF">
              <a:alpha val="41000"/>
            </a:srgbClr>
          </a:solidFill>
          <a:ln w="19050" algn="ctr">
            <a:solidFill>
              <a:srgbClr val="B2B2B2"/>
            </a:solidFill>
            <a:round/>
            <a:headEnd/>
            <a:tailEnd/>
          </a:ln>
          <a:effectLst/>
        </p:spPr>
        <p:txBody>
          <a:bodyPr lIns="0" tIns="0" rIns="0" bIns="0"/>
          <a:lstStyle/>
          <a:p>
            <a:pPr algn="ctr">
              <a:spcBef>
                <a:spcPct val="50000"/>
              </a:spcBef>
              <a:buClr>
                <a:schemeClr val="accent2"/>
              </a:buClr>
              <a:buFont typeface="Wingdings" pitchFamily="2" charset="2"/>
              <a:buNone/>
            </a:pPr>
            <a:r>
              <a:rPr lang="en-US" sz="900" b="1">
                <a:latin typeface="Gill Sans" pitchFamily="34" charset="0"/>
              </a:rPr>
              <a:t>User D</a:t>
            </a:r>
            <a:endParaRPr lang="en-US" sz="900" b="1" i="1">
              <a:latin typeface="Gill Sans" pitchFamily="34" charset="0"/>
            </a:endParaRPr>
          </a:p>
        </p:txBody>
      </p:sp>
      <p:sp>
        <p:nvSpPr>
          <p:cNvPr id="55" name="Oval 23"/>
          <p:cNvSpPr>
            <a:spLocks noChangeArrowheads="1"/>
          </p:cNvSpPr>
          <p:nvPr>
            <p:custDataLst>
              <p:tags r:id="rId16"/>
            </p:custDataLst>
          </p:nvPr>
        </p:nvSpPr>
        <p:spPr bwMode="auto">
          <a:xfrm>
            <a:off x="6970923" y="1772814"/>
            <a:ext cx="444500" cy="422275"/>
          </a:xfrm>
          <a:prstGeom prst="ellipse">
            <a:avLst/>
          </a:prstGeom>
          <a:solidFill>
            <a:srgbClr val="3366FF">
              <a:alpha val="41000"/>
            </a:srgbClr>
          </a:solidFill>
          <a:ln w="19050" algn="ctr">
            <a:solidFill>
              <a:srgbClr val="B2B2B2"/>
            </a:solidFill>
            <a:round/>
            <a:headEnd/>
            <a:tailEnd/>
          </a:ln>
          <a:effectLst/>
        </p:spPr>
        <p:txBody>
          <a:bodyPr lIns="0" tIns="0" rIns="0" bIns="0"/>
          <a:lstStyle/>
          <a:p>
            <a:pPr algn="ctr">
              <a:spcBef>
                <a:spcPct val="50000"/>
              </a:spcBef>
              <a:buClr>
                <a:schemeClr val="accent2"/>
              </a:buClr>
              <a:buFont typeface="Wingdings" pitchFamily="2" charset="2"/>
              <a:buNone/>
            </a:pPr>
            <a:r>
              <a:rPr lang="en-US" sz="900" b="1">
                <a:latin typeface="Gill Sans" pitchFamily="34" charset="0"/>
              </a:rPr>
              <a:t>User E</a:t>
            </a:r>
            <a:endParaRPr lang="en-US" sz="900" b="1" i="1">
              <a:latin typeface="Gill Sans" pitchFamily="34" charset="0"/>
            </a:endParaRPr>
          </a:p>
        </p:txBody>
      </p:sp>
      <p:sp>
        <p:nvSpPr>
          <p:cNvPr id="58" name="Rectangle 35"/>
          <p:cNvSpPr>
            <a:spLocks noChangeArrowheads="1"/>
          </p:cNvSpPr>
          <p:nvPr/>
        </p:nvSpPr>
        <p:spPr bwMode="auto">
          <a:xfrm>
            <a:off x="304801" y="747212"/>
            <a:ext cx="4348055" cy="177800"/>
          </a:xfrm>
          <a:prstGeom prst="rect">
            <a:avLst/>
          </a:prstGeom>
          <a:solidFill>
            <a:srgbClr val="EA36AA"/>
          </a:solidFill>
          <a:ln w="9525">
            <a:noFill/>
            <a:miter lim="800000"/>
            <a:headEnd/>
            <a:tailEnd/>
          </a:ln>
          <a:effectLst/>
        </p:spPr>
        <p:txBody>
          <a:bodyPr anchor="ctr"/>
          <a:lstStyle/>
          <a:p>
            <a:pPr algn="ctr"/>
            <a:r>
              <a:rPr lang="en-US" sz="1200" b="1" dirty="0" smtClean="0">
                <a:solidFill>
                  <a:schemeClr val="bg1"/>
                </a:solidFill>
              </a:rPr>
              <a:t>Specific and integrated solution</a:t>
            </a:r>
            <a:endParaRPr lang="en-US" sz="1200" b="1" dirty="0">
              <a:solidFill>
                <a:schemeClr val="bg1"/>
              </a:solidFill>
            </a:endParaRPr>
          </a:p>
        </p:txBody>
      </p:sp>
      <p:sp>
        <p:nvSpPr>
          <p:cNvPr id="59" name="Rectangle 37"/>
          <p:cNvSpPr>
            <a:spLocks noChangeArrowheads="1"/>
          </p:cNvSpPr>
          <p:nvPr/>
        </p:nvSpPr>
        <p:spPr bwMode="auto">
          <a:xfrm>
            <a:off x="5932431" y="975661"/>
            <a:ext cx="1944759" cy="198588"/>
          </a:xfrm>
          <a:prstGeom prst="rect">
            <a:avLst/>
          </a:prstGeom>
          <a:solidFill>
            <a:srgbClr val="FF9933"/>
          </a:solidFill>
          <a:ln w="9525">
            <a:noFill/>
            <a:miter lim="800000"/>
            <a:headEnd/>
            <a:tailEnd/>
          </a:ln>
          <a:effectLst/>
        </p:spPr>
        <p:txBody>
          <a:bodyPr anchor="ctr"/>
          <a:lstStyle/>
          <a:p>
            <a:pPr algn="ctr"/>
            <a:r>
              <a:rPr lang="en-US" sz="1000" b="1" dirty="0" smtClean="0">
                <a:solidFill>
                  <a:schemeClr val="bg1"/>
                </a:solidFill>
              </a:rPr>
              <a:t>VSE pay as you go solution</a:t>
            </a:r>
            <a:endParaRPr lang="en-US" sz="1000" b="1" dirty="0">
              <a:solidFill>
                <a:schemeClr val="bg1"/>
              </a:solidFill>
            </a:endParaRPr>
          </a:p>
        </p:txBody>
      </p:sp>
      <p:sp>
        <p:nvSpPr>
          <p:cNvPr id="60" name="Rectangle 38"/>
          <p:cNvSpPr>
            <a:spLocks noChangeArrowheads="1"/>
          </p:cNvSpPr>
          <p:nvPr/>
        </p:nvSpPr>
        <p:spPr bwMode="auto">
          <a:xfrm>
            <a:off x="304800" y="982162"/>
            <a:ext cx="1949939" cy="192087"/>
          </a:xfrm>
          <a:prstGeom prst="rect">
            <a:avLst/>
          </a:prstGeom>
          <a:solidFill>
            <a:srgbClr val="FF9933"/>
          </a:solidFill>
          <a:ln w="9525">
            <a:noFill/>
            <a:miter lim="800000"/>
            <a:headEnd/>
            <a:tailEnd/>
          </a:ln>
          <a:effectLst/>
        </p:spPr>
        <p:txBody>
          <a:bodyPr anchor="ctr"/>
          <a:lstStyle/>
          <a:p>
            <a:pPr algn="ctr"/>
            <a:r>
              <a:rPr lang="en-US" sz="1000" b="1" dirty="0" smtClean="0">
                <a:solidFill>
                  <a:schemeClr val="bg1"/>
                </a:solidFill>
              </a:rPr>
              <a:t>SME global license  solution</a:t>
            </a:r>
            <a:endParaRPr lang="en-US" sz="1000" b="1" dirty="0">
              <a:solidFill>
                <a:schemeClr val="bg1"/>
              </a:solidFill>
            </a:endParaRPr>
          </a:p>
        </p:txBody>
      </p:sp>
      <p:sp>
        <p:nvSpPr>
          <p:cNvPr id="61" name="Rectangle 39"/>
          <p:cNvSpPr>
            <a:spLocks noChangeArrowheads="1"/>
          </p:cNvSpPr>
          <p:nvPr/>
        </p:nvSpPr>
        <p:spPr bwMode="auto">
          <a:xfrm>
            <a:off x="2687448" y="982162"/>
            <a:ext cx="1965408" cy="200693"/>
          </a:xfrm>
          <a:prstGeom prst="rect">
            <a:avLst/>
          </a:prstGeom>
          <a:solidFill>
            <a:srgbClr val="FF9933"/>
          </a:solidFill>
          <a:ln w="9525">
            <a:noFill/>
            <a:miter lim="800000"/>
            <a:headEnd/>
            <a:tailEnd/>
          </a:ln>
          <a:effectLst/>
        </p:spPr>
        <p:txBody>
          <a:bodyPr anchor="ctr"/>
          <a:lstStyle/>
          <a:p>
            <a:pPr algn="ctr"/>
            <a:r>
              <a:rPr lang="en-US" sz="1000" b="1" dirty="0" smtClean="0">
                <a:solidFill>
                  <a:schemeClr val="bg1"/>
                </a:solidFill>
              </a:rPr>
              <a:t>Private cloud solution</a:t>
            </a:r>
            <a:endParaRPr lang="en-US" sz="1000" b="1" dirty="0">
              <a:solidFill>
                <a:schemeClr val="bg1"/>
              </a:solidFill>
            </a:endParaRPr>
          </a:p>
        </p:txBody>
      </p:sp>
      <p:sp>
        <p:nvSpPr>
          <p:cNvPr id="62" name="Rectangle 45"/>
          <p:cNvSpPr>
            <a:spLocks noChangeArrowheads="1"/>
          </p:cNvSpPr>
          <p:nvPr/>
        </p:nvSpPr>
        <p:spPr bwMode="auto">
          <a:xfrm>
            <a:off x="5029200" y="750387"/>
            <a:ext cx="3698875" cy="174625"/>
          </a:xfrm>
          <a:prstGeom prst="rect">
            <a:avLst/>
          </a:prstGeom>
          <a:solidFill>
            <a:srgbClr val="EA36AA"/>
          </a:solidFill>
          <a:ln w="9525">
            <a:noFill/>
            <a:miter lim="800000"/>
            <a:headEnd/>
            <a:tailEnd/>
          </a:ln>
          <a:effectLst/>
        </p:spPr>
        <p:txBody>
          <a:bodyPr anchor="ctr"/>
          <a:lstStyle/>
          <a:p>
            <a:pPr algn="ctr"/>
            <a:r>
              <a:rPr lang="en-US" sz="1200" b="1" dirty="0" smtClean="0">
                <a:solidFill>
                  <a:schemeClr val="bg1"/>
                </a:solidFill>
              </a:rPr>
              <a:t>Do it your self solution</a:t>
            </a:r>
            <a:endParaRPr lang="en-US" sz="1200" b="1" dirty="0">
              <a:solidFill>
                <a:schemeClr val="bg1"/>
              </a:solidFill>
            </a:endParaRPr>
          </a:p>
        </p:txBody>
      </p:sp>
      <p:sp>
        <p:nvSpPr>
          <p:cNvPr id="63" name="Text Box 48"/>
          <p:cNvSpPr txBox="1">
            <a:spLocks noChangeArrowheads="1"/>
          </p:cNvSpPr>
          <p:nvPr>
            <p:custDataLst>
              <p:tags r:id="rId17"/>
            </p:custDataLst>
          </p:nvPr>
        </p:nvSpPr>
        <p:spPr bwMode="auto">
          <a:xfrm>
            <a:off x="6288158" y="2631508"/>
            <a:ext cx="1184275" cy="244475"/>
          </a:xfrm>
          <a:prstGeom prst="rect">
            <a:avLst/>
          </a:prstGeom>
          <a:noFill/>
          <a:ln w="12700" algn="ctr">
            <a:noFill/>
            <a:miter lim="800000"/>
            <a:headEnd/>
            <a:tailEnd/>
          </a:ln>
          <a:effectLst/>
        </p:spPr>
        <p:txBody>
          <a:bodyPr>
            <a:spAutoFit/>
          </a:bodyPr>
          <a:lstStyle/>
          <a:p>
            <a:pPr algn="ctr">
              <a:buClr>
                <a:schemeClr val="accent2"/>
              </a:buClr>
              <a:buFont typeface="Wingdings" pitchFamily="2" charset="2"/>
              <a:buNone/>
            </a:pPr>
            <a:r>
              <a:rPr lang="en-US" sz="1000" b="1" dirty="0">
                <a:solidFill>
                  <a:srgbClr val="4D4D4D"/>
                </a:solidFill>
                <a:latin typeface="Gill Sans" pitchFamily="34" charset="0"/>
              </a:rPr>
              <a:t>Cloud</a:t>
            </a:r>
          </a:p>
        </p:txBody>
      </p:sp>
      <p:pic>
        <p:nvPicPr>
          <p:cNvPr id="64" name="Picture 50" descr="grosnuage"/>
          <p:cNvPicPr>
            <a:picLocks noChangeAspect="1" noChangeArrowheads="1"/>
          </p:cNvPicPr>
          <p:nvPr>
            <p:custDataLst>
              <p:tags r:id="rId18"/>
            </p:custDataLst>
          </p:nvPr>
        </p:nvPicPr>
        <p:blipFill>
          <a:blip r:embed="rId28"/>
          <a:srcRect/>
          <a:stretch>
            <a:fillRect/>
          </a:stretch>
        </p:blipFill>
        <p:spPr bwMode="auto">
          <a:xfrm>
            <a:off x="3395556" y="2042535"/>
            <a:ext cx="769938" cy="595312"/>
          </a:xfrm>
          <a:prstGeom prst="rect">
            <a:avLst/>
          </a:prstGeom>
          <a:noFill/>
          <a:ln w="9525">
            <a:noFill/>
            <a:miter lim="800000"/>
            <a:headEnd/>
            <a:tailEnd/>
          </a:ln>
        </p:spPr>
      </p:pic>
      <p:sp>
        <p:nvSpPr>
          <p:cNvPr id="65" name="Text Box 51"/>
          <p:cNvSpPr txBox="1">
            <a:spLocks noChangeArrowheads="1"/>
          </p:cNvSpPr>
          <p:nvPr>
            <p:custDataLst>
              <p:tags r:id="rId19"/>
            </p:custDataLst>
          </p:nvPr>
        </p:nvSpPr>
        <p:spPr bwMode="auto">
          <a:xfrm>
            <a:off x="3188388" y="2177615"/>
            <a:ext cx="1184275" cy="246221"/>
          </a:xfrm>
          <a:prstGeom prst="rect">
            <a:avLst/>
          </a:prstGeom>
          <a:noFill/>
          <a:ln w="12700" algn="ctr">
            <a:noFill/>
            <a:miter lim="800000"/>
            <a:headEnd/>
            <a:tailEnd/>
          </a:ln>
          <a:effectLst/>
        </p:spPr>
        <p:txBody>
          <a:bodyPr>
            <a:spAutoFit/>
          </a:bodyPr>
          <a:lstStyle/>
          <a:p>
            <a:pPr algn="ctr">
              <a:buClr>
                <a:schemeClr val="accent2"/>
              </a:buClr>
              <a:buFont typeface="Wingdings" pitchFamily="2" charset="2"/>
              <a:buNone/>
            </a:pPr>
            <a:r>
              <a:rPr lang="en-US" sz="1000" b="1" dirty="0" smtClean="0">
                <a:solidFill>
                  <a:srgbClr val="4D4D4D"/>
                </a:solidFill>
                <a:latin typeface="Gill Sans" pitchFamily="34" charset="0"/>
              </a:rPr>
              <a:t>Cloud</a:t>
            </a:r>
            <a:endParaRPr lang="en-US" sz="1000" b="1" dirty="0">
              <a:solidFill>
                <a:srgbClr val="4D4D4D"/>
              </a:solidFill>
              <a:latin typeface="Gill Sans" pitchFamily="34" charset="0"/>
            </a:endParaRPr>
          </a:p>
        </p:txBody>
      </p:sp>
      <p:pic>
        <p:nvPicPr>
          <p:cNvPr id="66" name="Picture 54" descr="grosnuage"/>
          <p:cNvPicPr>
            <a:picLocks noChangeAspect="1" noChangeArrowheads="1"/>
          </p:cNvPicPr>
          <p:nvPr>
            <p:custDataLst>
              <p:tags r:id="rId20"/>
            </p:custDataLst>
          </p:nvPr>
        </p:nvPicPr>
        <p:blipFill>
          <a:blip r:embed="rId28"/>
          <a:srcRect/>
          <a:stretch>
            <a:fillRect/>
          </a:stretch>
        </p:blipFill>
        <p:spPr bwMode="auto">
          <a:xfrm>
            <a:off x="991089" y="2085620"/>
            <a:ext cx="769938" cy="688966"/>
          </a:xfrm>
          <a:prstGeom prst="rect">
            <a:avLst/>
          </a:prstGeom>
          <a:noFill/>
          <a:ln w="9525">
            <a:noFill/>
            <a:miter lim="800000"/>
            <a:headEnd/>
            <a:tailEnd/>
          </a:ln>
        </p:spPr>
      </p:pic>
      <p:sp>
        <p:nvSpPr>
          <p:cNvPr id="67" name="Text Box 55"/>
          <p:cNvSpPr txBox="1">
            <a:spLocks noChangeArrowheads="1"/>
          </p:cNvSpPr>
          <p:nvPr>
            <p:custDataLst>
              <p:tags r:id="rId21"/>
            </p:custDataLst>
          </p:nvPr>
        </p:nvSpPr>
        <p:spPr bwMode="auto">
          <a:xfrm>
            <a:off x="794928" y="2219030"/>
            <a:ext cx="1184275" cy="400110"/>
          </a:xfrm>
          <a:prstGeom prst="rect">
            <a:avLst/>
          </a:prstGeom>
          <a:noFill/>
          <a:ln w="12700" algn="ctr">
            <a:noFill/>
            <a:miter lim="800000"/>
            <a:headEnd/>
            <a:tailEnd/>
          </a:ln>
          <a:effectLst/>
        </p:spPr>
        <p:txBody>
          <a:bodyPr wrap="square">
            <a:spAutoFit/>
          </a:bodyPr>
          <a:lstStyle/>
          <a:p>
            <a:pPr algn="ctr">
              <a:buClr>
                <a:schemeClr val="accent2"/>
              </a:buClr>
              <a:buFont typeface="Wingdings" pitchFamily="2" charset="2"/>
              <a:buNone/>
            </a:pPr>
            <a:r>
              <a:rPr lang="en-US" sz="1000" b="1" dirty="0">
                <a:solidFill>
                  <a:srgbClr val="4D4D4D"/>
                </a:solidFill>
                <a:latin typeface="Gill Sans" pitchFamily="34" charset="0"/>
              </a:rPr>
              <a:t>Private </a:t>
            </a:r>
          </a:p>
          <a:p>
            <a:pPr algn="ctr">
              <a:buClr>
                <a:schemeClr val="accent2"/>
              </a:buClr>
              <a:buFont typeface="Wingdings" pitchFamily="2" charset="2"/>
              <a:buNone/>
            </a:pPr>
            <a:r>
              <a:rPr lang="en-US" sz="1000" b="1" dirty="0">
                <a:solidFill>
                  <a:srgbClr val="4D4D4D"/>
                </a:solidFill>
                <a:latin typeface="Gill Sans" pitchFamily="34" charset="0"/>
              </a:rPr>
              <a:t>Cloud</a:t>
            </a:r>
          </a:p>
        </p:txBody>
      </p:sp>
      <p:sp>
        <p:nvSpPr>
          <p:cNvPr id="69" name="Rectangle 5"/>
          <p:cNvSpPr>
            <a:spLocks noChangeArrowheads="1"/>
          </p:cNvSpPr>
          <p:nvPr>
            <p:custDataLst>
              <p:tags r:id="rId22"/>
            </p:custDataLst>
          </p:nvPr>
        </p:nvSpPr>
        <p:spPr bwMode="gray">
          <a:xfrm>
            <a:off x="5770655" y="3308018"/>
            <a:ext cx="2617769" cy="2641262"/>
          </a:xfrm>
          <a:prstGeom prst="rect">
            <a:avLst/>
          </a:prstGeom>
          <a:noFill/>
          <a:ln w="9525" algn="ctr">
            <a:noFill/>
            <a:miter lim="800000"/>
            <a:headEnd/>
            <a:tailEnd/>
          </a:ln>
          <a:effectLst/>
        </p:spPr>
        <p:txBody>
          <a:bodyPr tIns="91440" bIns="91440"/>
          <a:lstStyle/>
          <a:p>
            <a:pPr marL="112713" indent="-112713">
              <a:lnSpc>
                <a:spcPts val="1000"/>
              </a:lnSpc>
              <a:buClr>
                <a:schemeClr val="tx2"/>
              </a:buClr>
              <a:buFontTx/>
              <a:buChar char="•"/>
            </a:pPr>
            <a:r>
              <a:rPr lang="en-US" sz="1100" dirty="0" smtClean="0"/>
              <a:t>Pay </a:t>
            </a:r>
            <a:r>
              <a:rPr lang="en-US" sz="1100" dirty="0"/>
              <a:t>as you </a:t>
            </a:r>
            <a:r>
              <a:rPr lang="en-US" sz="1100" dirty="0" smtClean="0"/>
              <a:t>go (30€ per person per month)</a:t>
            </a:r>
            <a:endParaRPr lang="en-US" sz="1100" dirty="0"/>
          </a:p>
          <a:p>
            <a:pPr marL="112713" indent="-112713">
              <a:lnSpc>
                <a:spcPts val="1000"/>
              </a:lnSpc>
              <a:buClr>
                <a:schemeClr val="tx2"/>
              </a:buClr>
              <a:buFontTx/>
              <a:buChar char="•"/>
            </a:pPr>
            <a:endParaRPr lang="en-US" sz="1100" dirty="0"/>
          </a:p>
          <a:p>
            <a:pPr marL="112713" indent="-112713">
              <a:lnSpc>
                <a:spcPts val="1000"/>
              </a:lnSpc>
              <a:buClr>
                <a:schemeClr val="tx2"/>
              </a:buClr>
              <a:buFontTx/>
              <a:buChar char="•"/>
            </a:pPr>
            <a:r>
              <a:rPr lang="en-US" sz="1100" dirty="0"/>
              <a:t>Public </a:t>
            </a:r>
            <a:r>
              <a:rPr lang="en-US" sz="1100" dirty="0" smtClean="0"/>
              <a:t>Cloud</a:t>
            </a:r>
          </a:p>
          <a:p>
            <a:pPr marL="112713" indent="-112713">
              <a:lnSpc>
                <a:spcPts val="1000"/>
              </a:lnSpc>
              <a:buClr>
                <a:schemeClr val="tx2"/>
              </a:buClr>
              <a:buFontTx/>
              <a:buChar char="•"/>
            </a:pPr>
            <a:endParaRPr lang="en-US" sz="1100" dirty="0" smtClean="0"/>
          </a:p>
          <a:p>
            <a:pPr marL="112713" indent="-112713">
              <a:lnSpc>
                <a:spcPts val="1000"/>
              </a:lnSpc>
              <a:buClr>
                <a:schemeClr val="tx2"/>
              </a:buClr>
              <a:buFontTx/>
              <a:buChar char="•"/>
            </a:pPr>
            <a:r>
              <a:rPr lang="en-US" sz="1100" dirty="0" smtClean="0"/>
              <a:t>Free Support</a:t>
            </a:r>
          </a:p>
          <a:p>
            <a:pPr>
              <a:lnSpc>
                <a:spcPts val="1000"/>
              </a:lnSpc>
              <a:buClr>
                <a:schemeClr val="tx2"/>
              </a:buClr>
            </a:pPr>
            <a:endParaRPr lang="en-US" sz="1100" dirty="0"/>
          </a:p>
          <a:p>
            <a:pPr marL="112713" indent="-112713">
              <a:lnSpc>
                <a:spcPts val="1000"/>
              </a:lnSpc>
              <a:buClr>
                <a:schemeClr val="tx2"/>
              </a:buClr>
              <a:buFontTx/>
              <a:buChar char="•"/>
            </a:pPr>
            <a:r>
              <a:rPr lang="en-US" sz="1100" dirty="0" smtClean="0"/>
              <a:t>Automatic synchronization with ERP/CRM </a:t>
            </a:r>
          </a:p>
          <a:p>
            <a:pPr marL="112713" indent="-112713">
              <a:lnSpc>
                <a:spcPts val="1000"/>
              </a:lnSpc>
              <a:buClr>
                <a:schemeClr val="tx2"/>
              </a:buClr>
              <a:buFontTx/>
              <a:buChar char="•"/>
            </a:pPr>
            <a:endParaRPr lang="en-US" sz="1100" dirty="0" smtClean="0"/>
          </a:p>
          <a:p>
            <a:pPr marL="112713" indent="-112713">
              <a:lnSpc>
                <a:spcPts val="1000"/>
              </a:lnSpc>
              <a:buClr>
                <a:schemeClr val="tx2"/>
              </a:buClr>
              <a:buFontTx/>
              <a:buChar char="•"/>
            </a:pPr>
            <a:r>
              <a:rPr lang="en-US" sz="1100" dirty="0" smtClean="0"/>
              <a:t>OPTION: Assistance to install ERP/CRM connector: 1 000€</a:t>
            </a:r>
          </a:p>
        </p:txBody>
      </p:sp>
      <p:sp>
        <p:nvSpPr>
          <p:cNvPr id="70" name="AutoShape 24"/>
          <p:cNvSpPr>
            <a:spLocks noChangeArrowheads="1"/>
          </p:cNvSpPr>
          <p:nvPr>
            <p:custDataLst>
              <p:tags r:id="rId23"/>
            </p:custDataLst>
          </p:nvPr>
        </p:nvSpPr>
        <p:spPr bwMode="auto">
          <a:xfrm>
            <a:off x="6170760" y="1242713"/>
            <a:ext cx="1473071" cy="1007399"/>
          </a:xfrm>
          <a:prstGeom prst="roundRect">
            <a:avLst>
              <a:gd name="adj" fmla="val 14468"/>
            </a:avLst>
          </a:prstGeom>
          <a:solidFill>
            <a:srgbClr val="3366FF">
              <a:alpha val="41000"/>
            </a:srgbClr>
          </a:solidFill>
          <a:ln w="19050" algn="ctr">
            <a:noFill/>
            <a:round/>
            <a:headEnd/>
            <a:tailEnd/>
          </a:ln>
          <a:effectLst/>
        </p:spPr>
        <p:txBody>
          <a:bodyPr lIns="0" tIns="0" rIns="0" bIns="0"/>
          <a:lstStyle/>
          <a:p>
            <a:pPr algn="ctr">
              <a:spcBef>
                <a:spcPct val="50000"/>
              </a:spcBef>
              <a:buClr>
                <a:schemeClr val="accent2"/>
              </a:buClr>
              <a:buFont typeface="Wingdings" pitchFamily="2" charset="2"/>
              <a:buNone/>
            </a:pPr>
            <a:r>
              <a:rPr lang="en-US" sz="900" b="1" dirty="0" smtClean="0">
                <a:latin typeface="Gill Sans" pitchFamily="34" charset="0"/>
              </a:rPr>
              <a:t>Enterprise</a:t>
            </a:r>
            <a:endParaRPr lang="en-US" sz="900" i="1" dirty="0">
              <a:latin typeface="Gill Sans" pitchFamily="34" charset="0"/>
            </a:endParaRPr>
          </a:p>
        </p:txBody>
      </p:sp>
      <p:sp>
        <p:nvSpPr>
          <p:cNvPr id="71" name="Rectangle 2"/>
          <p:cNvSpPr>
            <a:spLocks noChangeArrowheads="1"/>
          </p:cNvSpPr>
          <p:nvPr>
            <p:custDataLst>
              <p:tags r:id="rId24"/>
            </p:custDataLst>
          </p:nvPr>
        </p:nvSpPr>
        <p:spPr bwMode="gray">
          <a:xfrm>
            <a:off x="3232548" y="3376312"/>
            <a:ext cx="1627484" cy="2644976"/>
          </a:xfrm>
          <a:prstGeom prst="rect">
            <a:avLst/>
          </a:prstGeom>
          <a:noFill/>
          <a:ln w="9525" algn="ctr">
            <a:noFill/>
            <a:miter lim="800000"/>
            <a:headEnd/>
            <a:tailEnd/>
          </a:ln>
          <a:effectLst/>
        </p:spPr>
        <p:txBody>
          <a:bodyPr tIns="91440" bIns="91440"/>
          <a:lstStyle/>
          <a:p>
            <a:pPr marL="112713" indent="-112713">
              <a:lnSpc>
                <a:spcPts val="1000"/>
              </a:lnSpc>
              <a:buClr>
                <a:schemeClr val="tx2"/>
              </a:buClr>
              <a:buFontTx/>
              <a:buChar char="•"/>
            </a:pPr>
            <a:r>
              <a:rPr lang="en-US" sz="1100" dirty="0" smtClean="0"/>
              <a:t>Specific solution </a:t>
            </a:r>
          </a:p>
          <a:p>
            <a:pPr marL="112713" indent="-112713">
              <a:lnSpc>
                <a:spcPts val="1000"/>
              </a:lnSpc>
              <a:buClr>
                <a:schemeClr val="tx2"/>
              </a:buClr>
              <a:buFontTx/>
              <a:buChar char="•"/>
            </a:pPr>
            <a:endParaRPr lang="en-US" sz="1100" dirty="0" smtClean="0"/>
          </a:p>
          <a:p>
            <a:pPr marL="112713" indent="-112713">
              <a:lnSpc>
                <a:spcPts val="1000"/>
              </a:lnSpc>
              <a:buClr>
                <a:schemeClr val="tx2"/>
              </a:buClr>
              <a:buFontTx/>
              <a:buChar char="•"/>
            </a:pPr>
            <a:r>
              <a:rPr lang="en-US" sz="1100" dirty="0" smtClean="0"/>
              <a:t>Turnkey solution</a:t>
            </a:r>
          </a:p>
          <a:p>
            <a:pPr marL="112713" indent="-112713">
              <a:lnSpc>
                <a:spcPts val="1000"/>
              </a:lnSpc>
              <a:buClr>
                <a:schemeClr val="tx2"/>
              </a:buClr>
              <a:buFontTx/>
              <a:buChar char="•"/>
            </a:pPr>
            <a:endParaRPr lang="en-US" sz="1100" dirty="0"/>
          </a:p>
          <a:p>
            <a:pPr marL="112713" indent="-112713">
              <a:lnSpc>
                <a:spcPts val="1000"/>
              </a:lnSpc>
              <a:buClr>
                <a:schemeClr val="tx2"/>
              </a:buClr>
              <a:buFontTx/>
              <a:buChar char="•"/>
            </a:pPr>
            <a:r>
              <a:rPr lang="en-US" sz="1100" dirty="0" smtClean="0"/>
              <a:t>Software license</a:t>
            </a:r>
            <a:endParaRPr lang="en-US" sz="1100" dirty="0"/>
          </a:p>
          <a:p>
            <a:pPr marL="112713" indent="-112713">
              <a:lnSpc>
                <a:spcPts val="1000"/>
              </a:lnSpc>
              <a:buClr>
                <a:schemeClr val="tx2"/>
              </a:buClr>
            </a:pPr>
            <a:endParaRPr lang="en-US" sz="1100" dirty="0"/>
          </a:p>
          <a:p>
            <a:pPr marL="112713" indent="-112713">
              <a:lnSpc>
                <a:spcPts val="1000"/>
              </a:lnSpc>
              <a:buClr>
                <a:schemeClr val="tx2"/>
              </a:buClr>
              <a:buFontTx/>
              <a:buChar char="•"/>
            </a:pPr>
            <a:r>
              <a:rPr lang="en-US" sz="1100" dirty="0" smtClean="0"/>
              <a:t>Contact us for specific quotation</a:t>
            </a:r>
            <a:endParaRPr lang="en-US" sz="1100" dirty="0"/>
          </a:p>
          <a:p>
            <a:pPr marL="112713" indent="-112713">
              <a:lnSpc>
                <a:spcPts val="1000"/>
              </a:lnSpc>
              <a:buClr>
                <a:schemeClr val="tx2"/>
              </a:buClr>
            </a:pPr>
            <a:endParaRPr lang="en-US" sz="1100" dirty="0"/>
          </a:p>
          <a:p>
            <a:pPr marL="112713" indent="-112713">
              <a:lnSpc>
                <a:spcPts val="1000"/>
              </a:lnSpc>
              <a:buClr>
                <a:schemeClr val="tx2"/>
              </a:buClr>
              <a:buFontTx/>
              <a:buChar char="•"/>
            </a:pPr>
            <a:r>
              <a:rPr lang="en-US" sz="1100" dirty="0" smtClean="0"/>
              <a:t>Maintenance and Support</a:t>
            </a:r>
            <a:endParaRPr lang="en-US" sz="1100" dirty="0"/>
          </a:p>
        </p:txBody>
      </p:sp>
      <p:sp>
        <p:nvSpPr>
          <p:cNvPr id="72" name="Rectangle 2"/>
          <p:cNvSpPr>
            <a:spLocks noChangeArrowheads="1"/>
          </p:cNvSpPr>
          <p:nvPr>
            <p:custDataLst>
              <p:tags r:id="rId25"/>
            </p:custDataLst>
          </p:nvPr>
        </p:nvSpPr>
        <p:spPr bwMode="gray">
          <a:xfrm>
            <a:off x="710414" y="3368460"/>
            <a:ext cx="1627484" cy="2644976"/>
          </a:xfrm>
          <a:prstGeom prst="rect">
            <a:avLst/>
          </a:prstGeom>
          <a:noFill/>
          <a:ln w="9525" algn="ctr">
            <a:noFill/>
            <a:miter lim="800000"/>
            <a:headEnd/>
            <a:tailEnd/>
          </a:ln>
          <a:effectLst/>
        </p:spPr>
        <p:txBody>
          <a:bodyPr tIns="91440" bIns="91440"/>
          <a:lstStyle/>
          <a:p>
            <a:pPr marL="112713" indent="-112713">
              <a:lnSpc>
                <a:spcPts val="1000"/>
              </a:lnSpc>
              <a:buClr>
                <a:schemeClr val="tx2"/>
              </a:buClr>
              <a:buFontTx/>
              <a:buChar char="•"/>
            </a:pPr>
            <a:r>
              <a:rPr lang="en-US" sz="1100" dirty="0" smtClean="0"/>
              <a:t>Specific solution </a:t>
            </a:r>
          </a:p>
          <a:p>
            <a:pPr marL="112713" indent="-112713">
              <a:lnSpc>
                <a:spcPts val="1000"/>
              </a:lnSpc>
              <a:buClr>
                <a:schemeClr val="tx2"/>
              </a:buClr>
              <a:buFontTx/>
              <a:buChar char="•"/>
            </a:pPr>
            <a:endParaRPr lang="en-US" sz="1100" dirty="0" smtClean="0"/>
          </a:p>
          <a:p>
            <a:pPr marL="112713" indent="-112713">
              <a:lnSpc>
                <a:spcPts val="1000"/>
              </a:lnSpc>
              <a:buClr>
                <a:schemeClr val="tx2"/>
              </a:buClr>
              <a:buFontTx/>
              <a:buChar char="•"/>
            </a:pPr>
            <a:r>
              <a:rPr lang="en-US" sz="1100" dirty="0" smtClean="0"/>
              <a:t>Turnkey solution</a:t>
            </a:r>
          </a:p>
          <a:p>
            <a:pPr marL="112713" indent="-112713">
              <a:lnSpc>
                <a:spcPts val="1000"/>
              </a:lnSpc>
              <a:buClr>
                <a:schemeClr val="tx2"/>
              </a:buClr>
              <a:buFontTx/>
              <a:buChar char="•"/>
            </a:pPr>
            <a:endParaRPr lang="en-US" sz="1100" dirty="0"/>
          </a:p>
          <a:p>
            <a:pPr marL="112713" indent="-112713">
              <a:lnSpc>
                <a:spcPts val="1000"/>
              </a:lnSpc>
              <a:buClr>
                <a:schemeClr val="tx2"/>
              </a:buClr>
              <a:buFontTx/>
              <a:buChar char="•"/>
            </a:pPr>
            <a:r>
              <a:rPr lang="en-US" sz="1100" dirty="0" smtClean="0"/>
              <a:t>Global license</a:t>
            </a:r>
            <a:endParaRPr lang="en-US" sz="1100" dirty="0"/>
          </a:p>
          <a:p>
            <a:pPr marL="112713" indent="-112713">
              <a:lnSpc>
                <a:spcPts val="1000"/>
              </a:lnSpc>
              <a:buClr>
                <a:schemeClr val="tx2"/>
              </a:buClr>
              <a:buFontTx/>
              <a:buChar char="•"/>
            </a:pPr>
            <a:endParaRPr lang="en-US" sz="1100" dirty="0" smtClean="0"/>
          </a:p>
          <a:p>
            <a:pPr marL="112713" indent="-112713">
              <a:lnSpc>
                <a:spcPts val="1000"/>
              </a:lnSpc>
              <a:buClr>
                <a:schemeClr val="tx2"/>
              </a:buClr>
              <a:buFontTx/>
              <a:buChar char="•"/>
            </a:pPr>
            <a:r>
              <a:rPr lang="en-US" sz="1100" dirty="0" smtClean="0"/>
              <a:t>Internal network  and operating</a:t>
            </a:r>
          </a:p>
          <a:p>
            <a:pPr marL="112713" indent="-112713">
              <a:lnSpc>
                <a:spcPts val="1000"/>
              </a:lnSpc>
              <a:buClr>
                <a:schemeClr val="tx2"/>
              </a:buClr>
              <a:buFontTx/>
              <a:buChar char="•"/>
            </a:pPr>
            <a:endParaRPr lang="en-US" sz="1100" dirty="0" smtClean="0"/>
          </a:p>
          <a:p>
            <a:pPr marL="112713" indent="-112713">
              <a:lnSpc>
                <a:spcPts val="1000"/>
              </a:lnSpc>
              <a:buClr>
                <a:schemeClr val="tx2"/>
              </a:buClr>
              <a:buFontTx/>
              <a:buChar char="•"/>
            </a:pPr>
            <a:r>
              <a:rPr lang="en-US" sz="1100" dirty="0" smtClean="0"/>
              <a:t>Contact us for specific quotation</a:t>
            </a:r>
            <a:endParaRPr lang="en-US" sz="1100" dirty="0"/>
          </a:p>
          <a:p>
            <a:pPr marL="112713" indent="-112713">
              <a:lnSpc>
                <a:spcPts val="1000"/>
              </a:lnSpc>
              <a:buClr>
                <a:schemeClr val="tx2"/>
              </a:buClr>
            </a:pPr>
            <a:endParaRPr lang="en-US" sz="1100" dirty="0"/>
          </a:p>
          <a:p>
            <a:pPr marL="112713" indent="-112713">
              <a:lnSpc>
                <a:spcPts val="1000"/>
              </a:lnSpc>
              <a:buClr>
                <a:schemeClr val="tx2"/>
              </a:buClr>
              <a:buFontTx/>
              <a:buChar char="•"/>
            </a:pPr>
            <a:r>
              <a:rPr lang="en-US" sz="1100" dirty="0" smtClean="0"/>
              <a:t>Maintenance and Support</a:t>
            </a:r>
            <a:endParaRPr lang="en-US" sz="1100" dirty="0"/>
          </a:p>
        </p:txBody>
      </p:sp>
    </p:spTree>
    <p:extLst>
      <p:ext uri="{BB962C8B-B14F-4D97-AF65-F5344CB8AC3E}">
        <p14:creationId xmlns:p14="http://schemas.microsoft.com/office/powerpoint/2010/main" val="413874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3506D53-8617-4E1F-AF2B-449B79A14A5C}" type="slidenum">
              <a:rPr lang="fr-FR" smtClean="0"/>
              <a:pPr/>
              <a:t>6</a:t>
            </a:fld>
            <a:endParaRPr lang="fr-FR"/>
          </a:p>
        </p:txBody>
      </p:sp>
      <p:sp>
        <p:nvSpPr>
          <p:cNvPr id="8" name="ZoneTexte 7"/>
          <p:cNvSpPr txBox="1"/>
          <p:nvPr/>
        </p:nvSpPr>
        <p:spPr>
          <a:xfrm>
            <a:off x="2857309" y="1162051"/>
            <a:ext cx="5603123" cy="1323439"/>
          </a:xfrm>
          <a:prstGeom prst="rect">
            <a:avLst/>
          </a:prstGeom>
          <a:noFill/>
        </p:spPr>
        <p:txBody>
          <a:bodyPr wrap="square" rtlCol="0">
            <a:spAutoFit/>
          </a:bodyPr>
          <a:lstStyle/>
          <a:p>
            <a:r>
              <a:rPr lang="en-US" sz="1400" dirty="0" smtClean="0">
                <a:solidFill>
                  <a:srgbClr val="2891CB"/>
                </a:solidFill>
                <a:latin typeface="Helvetica LT Condensed" pitchFamily="2" charset="0"/>
              </a:rPr>
              <a:t>Wassel Berrayana</a:t>
            </a:r>
          </a:p>
          <a:p>
            <a:r>
              <a:rPr lang="en-US" sz="1100" dirty="0">
                <a:latin typeface="Helvetica LT Condensed" pitchFamily="2" charset="0"/>
              </a:rPr>
              <a:t>Since 2012: </a:t>
            </a:r>
            <a:r>
              <a:rPr lang="en-US" sz="1100" dirty="0" smtClean="0">
                <a:latin typeface="Helvetica LT Condensed" pitchFamily="2" charset="0"/>
              </a:rPr>
              <a:t>Chairman </a:t>
            </a:r>
            <a:r>
              <a:rPr lang="en-US" sz="1100" dirty="0">
                <a:latin typeface="Helvetica LT Condensed" pitchFamily="2" charset="0"/>
              </a:rPr>
              <a:t>of </a:t>
            </a:r>
            <a:r>
              <a:rPr lang="en-US" sz="1100" dirty="0" err="1">
                <a:latin typeface="Helvetica LT Condensed" pitchFamily="2" charset="0"/>
              </a:rPr>
              <a:t>Apptiv</a:t>
            </a:r>
            <a:r>
              <a:rPr lang="en-US" sz="1100" dirty="0">
                <a:latin typeface="Helvetica LT Condensed" pitchFamily="2" charset="0"/>
              </a:rPr>
              <a:t>-IT </a:t>
            </a:r>
          </a:p>
          <a:p>
            <a:r>
              <a:rPr lang="en-US" sz="1100" dirty="0">
                <a:latin typeface="Helvetica LT Condensed" pitchFamily="2" charset="0"/>
              </a:rPr>
              <a:t>Since 2006: Founder of Proxym-IT an IT consulting company (55 employees) and $ 1.5 million in 2011. </a:t>
            </a:r>
          </a:p>
          <a:p>
            <a:r>
              <a:rPr lang="en-US" sz="1100" dirty="0" smtClean="0">
                <a:latin typeface="Helvetica LT Condensed" pitchFamily="2" charset="0"/>
              </a:rPr>
              <a:t>1999</a:t>
            </a:r>
            <a:r>
              <a:rPr lang="en-US" sz="1100" dirty="0">
                <a:latin typeface="Helvetica LT Condensed" pitchFamily="2" charset="0"/>
              </a:rPr>
              <a:t>-2003: Former Developer and Project Manager at SUN Microsystems </a:t>
            </a:r>
            <a:r>
              <a:rPr lang="en-US" sz="1100" dirty="0" smtClean="0">
                <a:latin typeface="Helvetica LT Condensed" pitchFamily="2" charset="0"/>
              </a:rPr>
              <a:t>(</a:t>
            </a:r>
            <a:r>
              <a:rPr lang="en-US" sz="1100" dirty="0">
                <a:latin typeface="Helvetica LT Condensed" pitchFamily="2" charset="0"/>
              </a:rPr>
              <a:t>France, California</a:t>
            </a:r>
            <a:r>
              <a:rPr lang="en-US" sz="1100" dirty="0" smtClean="0">
                <a:latin typeface="Helvetica LT Condensed" pitchFamily="2" charset="0"/>
              </a:rPr>
              <a:t>)</a:t>
            </a:r>
          </a:p>
          <a:p>
            <a:r>
              <a:rPr lang="en-US" sz="1100" dirty="0">
                <a:latin typeface="Helvetica LT Condensed" pitchFamily="2" charset="0"/>
              </a:rPr>
              <a:t>Former R&amp;D IT engineer Cap Gemini France </a:t>
            </a:r>
            <a:r>
              <a:rPr lang="en-US" sz="1100" dirty="0" smtClean="0">
                <a:latin typeface="Helvetica LT Condensed" pitchFamily="2" charset="0"/>
              </a:rPr>
              <a:t> </a:t>
            </a:r>
            <a:endParaRPr lang="en-US" sz="1100" dirty="0">
              <a:latin typeface="Helvetica LT Condensed" pitchFamily="2" charset="0"/>
            </a:endParaRPr>
          </a:p>
        </p:txBody>
      </p:sp>
      <p:sp>
        <p:nvSpPr>
          <p:cNvPr id="9" name="ZoneTexte 8"/>
          <p:cNvSpPr txBox="1"/>
          <p:nvPr/>
        </p:nvSpPr>
        <p:spPr>
          <a:xfrm>
            <a:off x="2857309" y="2742600"/>
            <a:ext cx="5400600" cy="1046440"/>
          </a:xfrm>
          <a:prstGeom prst="rect">
            <a:avLst/>
          </a:prstGeom>
          <a:noFill/>
        </p:spPr>
        <p:txBody>
          <a:bodyPr wrap="square" rtlCol="0">
            <a:spAutoFit/>
          </a:bodyPr>
          <a:lstStyle/>
          <a:p>
            <a:r>
              <a:rPr lang="en-US" sz="1400" dirty="0" err="1" smtClean="0">
                <a:solidFill>
                  <a:srgbClr val="2891CB"/>
                </a:solidFill>
                <a:latin typeface="Helvetica LT Condensed" pitchFamily="2" charset="0"/>
              </a:rPr>
              <a:t>Tahar</a:t>
            </a:r>
            <a:r>
              <a:rPr lang="en-US" sz="1400" dirty="0" smtClean="0">
                <a:solidFill>
                  <a:srgbClr val="2891CB"/>
                </a:solidFill>
                <a:latin typeface="Helvetica LT Condensed" pitchFamily="2" charset="0"/>
              </a:rPr>
              <a:t> Jarboui</a:t>
            </a:r>
          </a:p>
          <a:p>
            <a:r>
              <a:rPr lang="en-US" sz="1200" dirty="0">
                <a:latin typeface="Helvetica LT Condensed" pitchFamily="2" charset="0"/>
              </a:rPr>
              <a:t>Since 2012: CEO </a:t>
            </a:r>
            <a:r>
              <a:rPr lang="en-US" sz="1200" dirty="0" err="1">
                <a:latin typeface="Helvetica LT Condensed" pitchFamily="2" charset="0"/>
              </a:rPr>
              <a:t>Apptiv</a:t>
            </a:r>
            <a:r>
              <a:rPr lang="en-US" sz="1200" dirty="0">
                <a:latin typeface="Helvetica LT Condensed" pitchFamily="2" charset="0"/>
              </a:rPr>
              <a:t>-</a:t>
            </a:r>
            <a:r>
              <a:rPr lang="en-US" sz="1200" dirty="0" smtClean="0">
                <a:latin typeface="Helvetica LT Condensed" pitchFamily="2" charset="0"/>
              </a:rPr>
              <a:t>IT</a:t>
            </a:r>
          </a:p>
          <a:p>
            <a:r>
              <a:rPr lang="en-US" sz="1200" dirty="0">
                <a:latin typeface="Helvetica LT Condensed" pitchFamily="2" charset="0"/>
              </a:rPr>
              <a:t>2008-2011: Former full-time head of Mobile department within Proxym-IT (20 engineers</a:t>
            </a:r>
            <a:r>
              <a:rPr lang="en-US" sz="1200" dirty="0" smtClean="0">
                <a:latin typeface="Helvetica LT Condensed" pitchFamily="2" charset="0"/>
              </a:rPr>
              <a:t>)</a:t>
            </a:r>
            <a:endParaRPr lang="en-US" sz="1200" dirty="0">
              <a:latin typeface="Helvetica LT Condensed" pitchFamily="2" charset="0"/>
            </a:endParaRPr>
          </a:p>
          <a:p>
            <a:r>
              <a:rPr lang="en-US" sz="1200" dirty="0" smtClean="0">
                <a:latin typeface="Helvetica LT Condensed" pitchFamily="2" charset="0"/>
              </a:rPr>
              <a:t>2003-2008: Former </a:t>
            </a:r>
            <a:r>
              <a:rPr lang="en-US" sz="1200" dirty="0">
                <a:latin typeface="Helvetica LT Condensed" pitchFamily="2" charset="0"/>
              </a:rPr>
              <a:t>R&amp;D and Project Manager at Orange Labs France </a:t>
            </a:r>
          </a:p>
        </p:txBody>
      </p:sp>
      <p:pic>
        <p:nvPicPr>
          <p:cNvPr id="11" name="Image 10" descr="photoDominiqu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181" y="4134693"/>
            <a:ext cx="1046250" cy="1382539"/>
          </a:xfrm>
          <a:prstGeom prst="rect">
            <a:avLst/>
          </a:prstGeom>
        </p:spPr>
      </p:pic>
      <p:sp>
        <p:nvSpPr>
          <p:cNvPr id="12" name="ZoneTexte 11"/>
          <p:cNvSpPr txBox="1"/>
          <p:nvPr/>
        </p:nvSpPr>
        <p:spPr>
          <a:xfrm>
            <a:off x="2857309" y="4149080"/>
            <a:ext cx="5400600" cy="1415772"/>
          </a:xfrm>
          <a:prstGeom prst="rect">
            <a:avLst/>
          </a:prstGeom>
          <a:noFill/>
        </p:spPr>
        <p:txBody>
          <a:bodyPr wrap="square" rtlCol="0">
            <a:spAutoFit/>
          </a:bodyPr>
          <a:lstStyle/>
          <a:p>
            <a:r>
              <a:rPr lang="en-US" sz="1400" dirty="0" smtClean="0">
                <a:solidFill>
                  <a:srgbClr val="2891CB"/>
                </a:solidFill>
                <a:latin typeface="Helvetica LT Condensed" pitchFamily="2" charset="0"/>
              </a:rPr>
              <a:t>Dominique </a:t>
            </a:r>
            <a:r>
              <a:rPr lang="en-US" sz="1400" dirty="0" err="1" smtClean="0">
                <a:solidFill>
                  <a:srgbClr val="2891CB"/>
                </a:solidFill>
                <a:latin typeface="Helvetica LT Condensed" pitchFamily="2" charset="0"/>
              </a:rPr>
              <a:t>Gozard</a:t>
            </a:r>
            <a:endParaRPr lang="en-US" sz="1400" dirty="0" smtClean="0">
              <a:solidFill>
                <a:srgbClr val="2891CB"/>
              </a:solidFill>
              <a:latin typeface="Helvetica LT Condensed" pitchFamily="2" charset="0"/>
            </a:endParaRPr>
          </a:p>
          <a:p>
            <a:r>
              <a:rPr lang="en-US" sz="1200" dirty="0">
                <a:latin typeface="Helvetica LT Condensed" pitchFamily="2" charset="0"/>
              </a:rPr>
              <a:t>Since 2009: CEO of </a:t>
            </a:r>
            <a:r>
              <a:rPr lang="en-US" sz="1200" dirty="0" err="1">
                <a:latin typeface="Helvetica LT Condensed" pitchFamily="2" charset="0"/>
              </a:rPr>
              <a:t>iSeeds</a:t>
            </a:r>
            <a:r>
              <a:rPr lang="en-US" sz="1200" dirty="0">
                <a:latin typeface="Helvetica LT Condensed" pitchFamily="2" charset="0"/>
              </a:rPr>
              <a:t> </a:t>
            </a:r>
            <a:r>
              <a:rPr lang="en-US" sz="1200" dirty="0" smtClean="0">
                <a:latin typeface="Helvetica LT Condensed" pitchFamily="2" charset="0"/>
              </a:rPr>
              <a:t>Software</a:t>
            </a:r>
          </a:p>
          <a:p>
            <a:r>
              <a:rPr lang="en-US" sz="1200" dirty="0">
                <a:latin typeface="Helvetica LT Condensed" pitchFamily="2" charset="0"/>
              </a:rPr>
              <a:t>2007-2009 General Manager at EDS HP Business activities South </a:t>
            </a:r>
            <a:r>
              <a:rPr lang="en-US" sz="1200" dirty="0" err="1">
                <a:latin typeface="Helvetica LT Condensed" pitchFamily="2" charset="0"/>
              </a:rPr>
              <a:t>Est</a:t>
            </a:r>
            <a:r>
              <a:rPr lang="en-US" sz="1200" dirty="0">
                <a:latin typeface="Helvetica LT Condensed" pitchFamily="2" charset="0"/>
              </a:rPr>
              <a:t> France </a:t>
            </a:r>
          </a:p>
          <a:p>
            <a:r>
              <a:rPr lang="en-US" sz="1200" dirty="0">
                <a:latin typeface="Helvetica LT Condensed" pitchFamily="2" charset="0"/>
              </a:rPr>
              <a:t>2004-2006 Manager at </a:t>
            </a:r>
            <a:r>
              <a:rPr lang="en-US" sz="1200" dirty="0" err="1">
                <a:latin typeface="Helvetica LT Condensed" pitchFamily="2" charset="0"/>
              </a:rPr>
              <a:t>Devoteam</a:t>
            </a:r>
            <a:r>
              <a:rPr lang="en-US" sz="1200" dirty="0">
                <a:latin typeface="Helvetica LT Condensed" pitchFamily="2" charset="0"/>
              </a:rPr>
              <a:t> outsourcing</a:t>
            </a:r>
          </a:p>
          <a:p>
            <a:r>
              <a:rPr lang="en-US" sz="1200" dirty="0">
                <a:latin typeface="Helvetica LT Condensed" pitchFamily="2" charset="0"/>
              </a:rPr>
              <a:t>2001-2004 Regional Manager </a:t>
            </a:r>
            <a:r>
              <a:rPr lang="en-US" sz="1200" dirty="0" err="1">
                <a:latin typeface="Helvetica LT Condensed" pitchFamily="2" charset="0"/>
              </a:rPr>
              <a:t>à</a:t>
            </a:r>
            <a:r>
              <a:rPr lang="en-US" sz="1200" dirty="0">
                <a:latin typeface="Helvetica LT Condensed" pitchFamily="2" charset="0"/>
              </a:rPr>
              <a:t> </a:t>
            </a:r>
            <a:r>
              <a:rPr lang="en-US" sz="1200" dirty="0" err="1" smtClean="0">
                <a:latin typeface="Helvetica LT Condensed" pitchFamily="2" charset="0"/>
              </a:rPr>
              <a:t>Devoteam</a:t>
            </a:r>
            <a:endParaRPr lang="en-US" sz="1200" dirty="0" smtClean="0">
              <a:latin typeface="Helvetica LT Condensed" pitchFamily="2" charset="0"/>
            </a:endParaRPr>
          </a:p>
          <a:p>
            <a:r>
              <a:rPr lang="en-US" sz="1200" dirty="0" smtClean="0">
                <a:latin typeface="Helvetica LT Condensed" pitchFamily="2" charset="0"/>
              </a:rPr>
              <a:t>1997-2001 Sales Manager at Diebold AB2S</a:t>
            </a:r>
          </a:p>
        </p:txBody>
      </p:sp>
      <p:sp>
        <p:nvSpPr>
          <p:cNvPr id="13" name="Titre 1"/>
          <p:cNvSpPr txBox="1">
            <a:spLocks/>
          </p:cNvSpPr>
          <p:nvPr/>
        </p:nvSpPr>
        <p:spPr>
          <a:xfrm>
            <a:off x="242391" y="116632"/>
            <a:ext cx="6417841" cy="802010"/>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2000" b="1" kern="1200">
                <a:solidFill>
                  <a:srgbClr val="55A4D5"/>
                </a:solidFill>
                <a:latin typeface="Verdana"/>
                <a:ea typeface="+mj-ea"/>
                <a:cs typeface="Verdana"/>
              </a:defRPr>
            </a:lvl1pPr>
          </a:lstStyle>
          <a:p>
            <a:r>
              <a:rPr lang="fr-FR" sz="3200" b="0" dirty="0" smtClean="0">
                <a:solidFill>
                  <a:srgbClr val="2891CB"/>
                </a:solidFill>
                <a:latin typeface="+mn-lt"/>
                <a:cs typeface="Microsoft Tai Le" pitchFamily="34" charset="0"/>
              </a:rPr>
              <a:t>L’équipe </a:t>
            </a:r>
            <a:r>
              <a:rPr lang="fr-FR" sz="3200" b="0" dirty="0">
                <a:solidFill>
                  <a:srgbClr val="2891CB"/>
                </a:solidFill>
                <a:latin typeface="+mn-lt"/>
                <a:cs typeface="Microsoft Tai Le" pitchFamily="34" charset="0"/>
              </a:rPr>
              <a:t>Managériale</a:t>
            </a:r>
          </a:p>
        </p:txBody>
      </p:sp>
      <p:pic>
        <p:nvPicPr>
          <p:cNvPr id="2050" name="Picture 2" descr="C:\Users\hp\Desktop\apptiv powerpoint\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273" y="1052736"/>
            <a:ext cx="1034257" cy="13676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apptiv powerpoint\Pictur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592" y="2564904"/>
            <a:ext cx="1023938" cy="141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3506D53-8617-4E1F-AF2B-449B79A14A5C}" type="slidenum">
              <a:rPr lang="fr-FR" smtClean="0"/>
              <a:pPr/>
              <a:t>7</a:t>
            </a:fld>
            <a:endParaRPr lang="fr-FR"/>
          </a:p>
        </p:txBody>
      </p:sp>
      <p:sp>
        <p:nvSpPr>
          <p:cNvPr id="12" name="Titre 1"/>
          <p:cNvSpPr txBox="1">
            <a:spLocks/>
          </p:cNvSpPr>
          <p:nvPr/>
        </p:nvSpPr>
        <p:spPr>
          <a:xfrm>
            <a:off x="242391" y="116632"/>
            <a:ext cx="6201817" cy="802010"/>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2000" b="1" kern="1200">
                <a:solidFill>
                  <a:srgbClr val="55A4D5"/>
                </a:solidFill>
                <a:latin typeface="Verdana"/>
                <a:ea typeface="+mj-ea"/>
                <a:cs typeface="Verdana"/>
              </a:defRPr>
            </a:lvl1pPr>
          </a:lstStyle>
          <a:p>
            <a:r>
              <a:rPr lang="fr-FR" sz="3200" dirty="0">
                <a:solidFill>
                  <a:srgbClr val="2891CB"/>
                </a:solidFill>
                <a:latin typeface="+mj-lt"/>
              </a:rPr>
              <a:t>Les </a:t>
            </a:r>
            <a:r>
              <a:rPr lang="fr-FR" sz="3200" dirty="0" smtClean="0">
                <a:solidFill>
                  <a:srgbClr val="2891CB"/>
                </a:solidFill>
                <a:latin typeface="+mj-lt"/>
              </a:rPr>
              <a:t>étapes </a:t>
            </a:r>
            <a:r>
              <a:rPr lang="fr-FR" sz="3200" dirty="0">
                <a:solidFill>
                  <a:srgbClr val="2891CB"/>
                </a:solidFill>
                <a:latin typeface="+mj-lt"/>
              </a:rPr>
              <a:t>d’utilisation de </a:t>
            </a:r>
            <a:r>
              <a:rPr lang="fr-FR" sz="3200" dirty="0" err="1">
                <a:solidFill>
                  <a:srgbClr val="2891CB"/>
                </a:solidFill>
                <a:latin typeface="+mj-lt"/>
              </a:rPr>
              <a:t>SalesKit</a:t>
            </a:r>
            <a:endParaRPr lang="fr-FR" sz="3200" dirty="0">
              <a:solidFill>
                <a:srgbClr val="2891CB"/>
              </a:solidFill>
              <a:latin typeface="+mj-lt"/>
            </a:endParaRPr>
          </a:p>
        </p:txBody>
      </p:sp>
      <p:sp>
        <p:nvSpPr>
          <p:cNvPr id="14" name="Espace réservé du texte 4"/>
          <p:cNvSpPr txBox="1">
            <a:spLocks/>
          </p:cNvSpPr>
          <p:nvPr/>
        </p:nvSpPr>
        <p:spPr>
          <a:xfrm>
            <a:off x="251520" y="1166004"/>
            <a:ext cx="5913785" cy="105779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Verdana"/>
                <a:ea typeface="+mn-ea"/>
                <a:cs typeface="Verdana"/>
              </a:defRPr>
            </a:lvl1pPr>
            <a:lvl2pPr marL="457200" indent="0" algn="l" defTabSz="914400" rtl="0" eaLnBrk="1" latinLnBrk="0" hangingPunct="1">
              <a:spcBef>
                <a:spcPct val="20000"/>
              </a:spcBef>
              <a:buFont typeface="Arial" pitchFamily="34" charset="0"/>
              <a:buNone/>
              <a:defRPr sz="1200" kern="1200">
                <a:solidFill>
                  <a:schemeClr val="tx1"/>
                </a:solidFill>
                <a:latin typeface="Verdana"/>
                <a:ea typeface="+mn-ea"/>
                <a:cs typeface="Verdana"/>
              </a:defRPr>
            </a:lvl2pPr>
            <a:lvl3pPr marL="914400" indent="0" algn="l" defTabSz="914400" rtl="0" eaLnBrk="1" latinLnBrk="0" hangingPunct="1">
              <a:spcBef>
                <a:spcPct val="20000"/>
              </a:spcBef>
              <a:buFont typeface="Arial" pitchFamily="34" charset="0"/>
              <a:buNone/>
              <a:defRPr sz="1000" kern="1200">
                <a:solidFill>
                  <a:schemeClr val="tx1"/>
                </a:solidFill>
                <a:latin typeface="Verdana"/>
                <a:ea typeface="+mn-ea"/>
                <a:cs typeface="Verdana"/>
              </a:defRPr>
            </a:lvl3pPr>
            <a:lvl4pPr marL="1371600" indent="0" algn="l" defTabSz="914400" rtl="0" eaLnBrk="1" latinLnBrk="0" hangingPunct="1">
              <a:spcBef>
                <a:spcPct val="20000"/>
              </a:spcBef>
              <a:buFont typeface="Arial" pitchFamily="34" charset="0"/>
              <a:buNone/>
              <a:defRPr sz="900" kern="1200">
                <a:solidFill>
                  <a:schemeClr val="tx1"/>
                </a:solidFill>
                <a:latin typeface="Verdana"/>
                <a:ea typeface="+mn-ea"/>
                <a:cs typeface="Verdana"/>
              </a:defRPr>
            </a:lvl4pPr>
            <a:lvl5pPr marL="1828800" indent="0" algn="l" defTabSz="914400" rtl="0" eaLnBrk="1" latinLnBrk="0" hangingPunct="1">
              <a:spcBef>
                <a:spcPct val="20000"/>
              </a:spcBef>
              <a:buFont typeface="Arial" pitchFamily="34" charset="0"/>
              <a:buNone/>
              <a:defRPr sz="900" kern="1200">
                <a:solidFill>
                  <a:schemeClr val="tx1"/>
                </a:solidFill>
                <a:latin typeface="Verdana"/>
                <a:ea typeface="+mn-ea"/>
                <a:cs typeface="Verdana"/>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endParaRPr lang="fr-FR" dirty="0"/>
          </a:p>
        </p:txBody>
      </p:sp>
      <p:pic>
        <p:nvPicPr>
          <p:cNvPr id="9" name="Content Placeholder 9" descr="iSales_Solution.png"/>
          <p:cNvPicPr>
            <a:picLocks noChangeAspect="1"/>
          </p:cNvPicPr>
          <p:nvPr/>
        </p:nvPicPr>
        <p:blipFill>
          <a:blip r:embed="rId2"/>
          <a:srcRect l="-10966" r="-10966"/>
          <a:stretch>
            <a:fillRect/>
          </a:stretch>
        </p:blipFill>
        <p:spPr>
          <a:xfrm>
            <a:off x="1171207" y="1119562"/>
            <a:ext cx="6425129" cy="3533574"/>
          </a:xfrm>
          <a:prstGeom prst="rect">
            <a:avLst/>
          </a:prstGeom>
        </p:spPr>
      </p:pic>
      <p:sp>
        <p:nvSpPr>
          <p:cNvPr id="3" name="Rectangle 2"/>
          <p:cNvSpPr/>
          <p:nvPr/>
        </p:nvSpPr>
        <p:spPr>
          <a:xfrm>
            <a:off x="467544" y="1628800"/>
            <a:ext cx="1296144" cy="954107"/>
          </a:xfrm>
          <a:prstGeom prst="rect">
            <a:avLst/>
          </a:prstGeom>
        </p:spPr>
        <p:txBody>
          <a:bodyPr wrap="square">
            <a:spAutoFit/>
          </a:bodyPr>
          <a:lstStyle/>
          <a:p>
            <a:pPr algn="ctr"/>
            <a:r>
              <a:rPr lang="fr-FR" sz="1400" dirty="0">
                <a:solidFill>
                  <a:schemeClr val="tx2">
                    <a:lumMod val="75000"/>
                  </a:schemeClr>
                </a:solidFill>
                <a:latin typeface="Helvetica LT Condensed" pitchFamily="2" charset="0"/>
              </a:rPr>
              <a:t>Le vendeur est toujours à jour de l’historique </a:t>
            </a:r>
            <a:r>
              <a:rPr lang="fr-FR" sz="1400" dirty="0" smtClean="0">
                <a:solidFill>
                  <a:schemeClr val="tx2">
                    <a:lumMod val="75000"/>
                  </a:schemeClr>
                </a:solidFill>
                <a:latin typeface="Helvetica LT Condensed" pitchFamily="2" charset="0"/>
              </a:rPr>
              <a:t>Client</a:t>
            </a:r>
            <a:endParaRPr lang="fr-FR" sz="1400" dirty="0">
              <a:solidFill>
                <a:schemeClr val="tx2">
                  <a:lumMod val="75000"/>
                </a:schemeClr>
              </a:solidFill>
              <a:latin typeface="Helvetica LT Condensed" pitchFamily="2" charset="0"/>
            </a:endParaRPr>
          </a:p>
        </p:txBody>
      </p:sp>
      <p:sp>
        <p:nvSpPr>
          <p:cNvPr id="6" name="Rectangle 5"/>
          <p:cNvSpPr/>
          <p:nvPr/>
        </p:nvSpPr>
        <p:spPr>
          <a:xfrm>
            <a:off x="6588224" y="1610797"/>
            <a:ext cx="2232248" cy="954107"/>
          </a:xfrm>
          <a:prstGeom prst="rect">
            <a:avLst/>
          </a:prstGeom>
        </p:spPr>
        <p:txBody>
          <a:bodyPr wrap="square">
            <a:spAutoFit/>
          </a:bodyPr>
          <a:lstStyle/>
          <a:p>
            <a:pPr algn="ctr"/>
            <a:r>
              <a:rPr lang="fr-FR" sz="1400" dirty="0">
                <a:solidFill>
                  <a:schemeClr val="tx2">
                    <a:lumMod val="75000"/>
                  </a:schemeClr>
                </a:solidFill>
                <a:latin typeface="Helvetica LT Condensed" pitchFamily="2" charset="0"/>
              </a:rPr>
              <a:t>Le vendeur peut créer son rapport de visite, valider la commande, mettre à jour ses notes</a:t>
            </a:r>
          </a:p>
        </p:txBody>
      </p:sp>
      <p:sp>
        <p:nvSpPr>
          <p:cNvPr id="7" name="Rectangle 6"/>
          <p:cNvSpPr/>
          <p:nvPr/>
        </p:nvSpPr>
        <p:spPr>
          <a:xfrm>
            <a:off x="3203848" y="4653136"/>
            <a:ext cx="2366527" cy="954107"/>
          </a:xfrm>
          <a:prstGeom prst="rect">
            <a:avLst/>
          </a:prstGeom>
        </p:spPr>
        <p:txBody>
          <a:bodyPr wrap="square">
            <a:spAutoFit/>
          </a:bodyPr>
          <a:lstStyle/>
          <a:p>
            <a:pPr algn="ctr"/>
            <a:r>
              <a:rPr lang="fr-FR" sz="1400" dirty="0">
                <a:solidFill>
                  <a:schemeClr val="tx2">
                    <a:lumMod val="75000"/>
                  </a:schemeClr>
                </a:solidFill>
                <a:latin typeface="Helvetica LT Condensed" pitchFamily="2" charset="0"/>
              </a:rPr>
              <a:t>Le vendeur peut montrer le catalogue, </a:t>
            </a:r>
            <a:r>
              <a:rPr lang="fr-FR" sz="1400" dirty="0" smtClean="0">
                <a:solidFill>
                  <a:schemeClr val="tx2">
                    <a:lumMod val="75000"/>
                  </a:schemeClr>
                </a:solidFill>
                <a:latin typeface="Helvetica LT Condensed" pitchFamily="2" charset="0"/>
              </a:rPr>
              <a:t>connaître </a:t>
            </a:r>
            <a:r>
              <a:rPr lang="fr-FR" sz="1400" dirty="0">
                <a:solidFill>
                  <a:schemeClr val="tx2">
                    <a:lumMod val="75000"/>
                  </a:schemeClr>
                </a:solidFill>
                <a:latin typeface="Helvetica LT Condensed" pitchFamily="2" charset="0"/>
              </a:rPr>
              <a:t>les </a:t>
            </a:r>
            <a:r>
              <a:rPr lang="fr-FR" sz="1400" dirty="0" smtClean="0">
                <a:solidFill>
                  <a:schemeClr val="tx2">
                    <a:lumMod val="75000"/>
                  </a:schemeClr>
                </a:solidFill>
                <a:latin typeface="Helvetica LT Condensed" pitchFamily="2" charset="0"/>
              </a:rPr>
              <a:t>disponibilités et passer la </a:t>
            </a:r>
            <a:r>
              <a:rPr lang="fr-FR" sz="1400" dirty="0">
                <a:solidFill>
                  <a:schemeClr val="tx2">
                    <a:lumMod val="75000"/>
                  </a:schemeClr>
                </a:solidFill>
                <a:latin typeface="Helvetica LT Condensed" pitchFamily="2" charset="0"/>
              </a:rPr>
              <a:t>commande</a:t>
            </a:r>
          </a:p>
        </p:txBody>
      </p:sp>
    </p:spTree>
    <p:extLst>
      <p:ext uri="{BB962C8B-B14F-4D97-AF65-F5344CB8AC3E}">
        <p14:creationId xmlns:p14="http://schemas.microsoft.com/office/powerpoint/2010/main" val="274883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3506D53-8617-4E1F-AF2B-449B79A14A5C}" type="slidenum">
              <a:rPr lang="fr-FR" smtClean="0"/>
              <a:pPr/>
              <a:t>8</a:t>
            </a:fld>
            <a:endParaRPr lang="fr-FR"/>
          </a:p>
        </p:txBody>
      </p:sp>
      <p:sp>
        <p:nvSpPr>
          <p:cNvPr id="10" name="Titre 1"/>
          <p:cNvSpPr txBox="1">
            <a:spLocks/>
          </p:cNvSpPr>
          <p:nvPr/>
        </p:nvSpPr>
        <p:spPr>
          <a:xfrm>
            <a:off x="242391" y="116632"/>
            <a:ext cx="3753545" cy="802010"/>
          </a:xfrm>
          <a:prstGeom prst="rect">
            <a:avLst/>
          </a:prstGeom>
          <a:noFill/>
        </p:spPr>
        <p:txBody>
          <a:bodyPr vert="horz" lIns="91440" tIns="45720" rIns="91440" bIns="45720" rtlCol="0" anchor="b">
            <a:normAutofit/>
          </a:bodyPr>
          <a:lstStyle>
            <a:lvl1pPr algn="l" defTabSz="914400" rtl="0" eaLnBrk="1" latinLnBrk="0" hangingPunct="1">
              <a:spcBef>
                <a:spcPct val="0"/>
              </a:spcBef>
              <a:buNone/>
              <a:defRPr sz="2000" b="1" kern="1200">
                <a:solidFill>
                  <a:srgbClr val="55A4D5"/>
                </a:solidFill>
                <a:latin typeface="Verdana"/>
                <a:ea typeface="+mj-ea"/>
                <a:cs typeface="Verdana"/>
              </a:defRPr>
            </a:lvl1pPr>
          </a:lstStyle>
          <a:p>
            <a:r>
              <a:rPr lang="fr-FR" sz="3200" dirty="0" smtClean="0">
                <a:solidFill>
                  <a:srgbClr val="2891CB"/>
                </a:solidFill>
                <a:latin typeface="+mj-lt"/>
              </a:rPr>
              <a:t>Fonctionnalités</a:t>
            </a:r>
            <a:r>
              <a:rPr lang="fr-FR" sz="3200" dirty="0" smtClean="0">
                <a:solidFill>
                  <a:srgbClr val="2891CB"/>
                </a:solidFill>
                <a:latin typeface="nemode demo" pitchFamily="2" charset="0"/>
              </a:rPr>
              <a:t> </a:t>
            </a:r>
            <a:endParaRPr lang="fr-FR" sz="3200" dirty="0">
              <a:solidFill>
                <a:srgbClr val="2891CB"/>
              </a:solidFill>
              <a:latin typeface="nemode demo" pitchFamily="2" charset="0"/>
            </a:endParaRPr>
          </a:p>
        </p:txBody>
      </p:sp>
      <p:sp>
        <p:nvSpPr>
          <p:cNvPr id="2" name="Rectangle 1"/>
          <p:cNvSpPr/>
          <p:nvPr/>
        </p:nvSpPr>
        <p:spPr>
          <a:xfrm>
            <a:off x="323528" y="1142724"/>
            <a:ext cx="4032448" cy="3808735"/>
          </a:xfrm>
          <a:prstGeom prst="rect">
            <a:avLst/>
          </a:prstGeom>
        </p:spPr>
        <p:txBody>
          <a:bodyPr wrap="square">
            <a:spAutoFit/>
          </a:bodyPr>
          <a:lstStyle/>
          <a:p>
            <a:pPr marL="285750" indent="-285750">
              <a:lnSpc>
                <a:spcPct val="150000"/>
              </a:lnSpc>
              <a:buFont typeface="Arial" pitchFamily="34" charset="0"/>
              <a:buChar char="•"/>
            </a:pPr>
            <a:r>
              <a:rPr lang="fr-FR" dirty="0">
                <a:latin typeface="Helvetica LT Condensed" pitchFamily="2" charset="0"/>
              </a:rPr>
              <a:t>Gestion client </a:t>
            </a:r>
            <a:r>
              <a:rPr lang="fr-FR" dirty="0" smtClean="0">
                <a:latin typeface="Helvetica LT Condensed" pitchFamily="2" charset="0"/>
              </a:rPr>
              <a:t>(information, </a:t>
            </a:r>
            <a:r>
              <a:rPr lang="fr-FR" dirty="0">
                <a:latin typeface="Helvetica LT Condensed" pitchFamily="2" charset="0"/>
              </a:rPr>
              <a:t>historique, score)</a:t>
            </a:r>
          </a:p>
          <a:p>
            <a:pPr marL="285750" indent="-285750">
              <a:lnSpc>
                <a:spcPct val="150000"/>
              </a:lnSpc>
              <a:buFont typeface="Arial" pitchFamily="34" charset="0"/>
              <a:buChar char="•"/>
            </a:pPr>
            <a:r>
              <a:rPr lang="fr-FR" dirty="0" smtClean="0">
                <a:latin typeface="Helvetica LT Condensed" pitchFamily="2" charset="0"/>
              </a:rPr>
              <a:t>Rapport </a:t>
            </a:r>
            <a:r>
              <a:rPr lang="fr-FR" dirty="0">
                <a:latin typeface="Helvetica LT Condensed" pitchFamily="2" charset="0"/>
              </a:rPr>
              <a:t>de </a:t>
            </a:r>
            <a:r>
              <a:rPr lang="fr-FR" dirty="0" smtClean="0">
                <a:latin typeface="Helvetica LT Condensed" pitchFamily="2" charset="0"/>
              </a:rPr>
              <a:t>visite automatique</a:t>
            </a:r>
            <a:endParaRPr lang="fr-FR" dirty="0">
              <a:latin typeface="Helvetica LT Condensed" pitchFamily="2" charset="0"/>
            </a:endParaRPr>
          </a:p>
          <a:p>
            <a:pPr marL="285750" indent="-285750">
              <a:lnSpc>
                <a:spcPct val="150000"/>
              </a:lnSpc>
              <a:buFont typeface="Arial" pitchFamily="34" charset="0"/>
              <a:buChar char="•"/>
            </a:pPr>
            <a:r>
              <a:rPr lang="fr-FR" dirty="0">
                <a:latin typeface="Helvetica LT Condensed" pitchFamily="2" charset="0"/>
              </a:rPr>
              <a:t>Catalogue Produit, photos @ 360°</a:t>
            </a:r>
          </a:p>
          <a:p>
            <a:pPr marL="285750" indent="-285750">
              <a:lnSpc>
                <a:spcPct val="150000"/>
              </a:lnSpc>
              <a:buFont typeface="Arial" pitchFamily="34" charset="0"/>
              <a:buChar char="•"/>
            </a:pPr>
            <a:r>
              <a:rPr lang="fr-FR" dirty="0">
                <a:latin typeface="Helvetica LT Condensed" pitchFamily="2" charset="0"/>
              </a:rPr>
              <a:t>Gestion des promotions, campagnes (dont « push » vers vendeurs)</a:t>
            </a:r>
          </a:p>
          <a:p>
            <a:pPr marL="285750" indent="-285750">
              <a:lnSpc>
                <a:spcPct val="150000"/>
              </a:lnSpc>
              <a:buFont typeface="Arial" pitchFamily="34" charset="0"/>
              <a:buChar char="•"/>
            </a:pPr>
            <a:r>
              <a:rPr lang="fr-FR" dirty="0">
                <a:latin typeface="Helvetica LT Condensed" pitchFamily="2" charset="0"/>
              </a:rPr>
              <a:t>Visibilité sur stocks</a:t>
            </a:r>
          </a:p>
          <a:p>
            <a:pPr marL="285750" indent="-285750">
              <a:lnSpc>
                <a:spcPct val="150000"/>
              </a:lnSpc>
              <a:buFont typeface="Arial" pitchFamily="34" charset="0"/>
              <a:buChar char="•"/>
            </a:pPr>
            <a:r>
              <a:rPr lang="fr-FR" dirty="0">
                <a:latin typeface="Helvetica LT Condensed" pitchFamily="2" charset="0"/>
              </a:rPr>
              <a:t>Cotation </a:t>
            </a:r>
          </a:p>
        </p:txBody>
      </p:sp>
      <p:sp>
        <p:nvSpPr>
          <p:cNvPr id="8" name="Rectangle 7"/>
          <p:cNvSpPr/>
          <p:nvPr/>
        </p:nvSpPr>
        <p:spPr>
          <a:xfrm>
            <a:off x="4932040" y="1124744"/>
            <a:ext cx="3960440" cy="3368294"/>
          </a:xfrm>
          <a:prstGeom prst="rect">
            <a:avLst/>
          </a:prstGeom>
        </p:spPr>
        <p:txBody>
          <a:bodyPr wrap="square">
            <a:spAutoFit/>
          </a:bodyPr>
          <a:lstStyle/>
          <a:p>
            <a:pPr marL="285750" indent="-285750">
              <a:lnSpc>
                <a:spcPct val="150000"/>
              </a:lnSpc>
              <a:buFont typeface="Arial" pitchFamily="34" charset="0"/>
              <a:buChar char="•"/>
            </a:pPr>
            <a:r>
              <a:rPr lang="fr-FR" dirty="0">
                <a:latin typeface="Helvetica LT Condensed" pitchFamily="2" charset="0"/>
              </a:rPr>
              <a:t>Gestion des types de paiements, signature commande Client</a:t>
            </a:r>
          </a:p>
          <a:p>
            <a:pPr marL="285750" indent="-285750">
              <a:lnSpc>
                <a:spcPct val="150000"/>
              </a:lnSpc>
              <a:buFont typeface="Arial" pitchFamily="34" charset="0"/>
              <a:buChar char="•"/>
            </a:pPr>
            <a:r>
              <a:rPr lang="fr-FR" dirty="0">
                <a:latin typeface="Helvetica LT Condensed" pitchFamily="2" charset="0"/>
              </a:rPr>
              <a:t>Gestion des délais de paiement, des factures</a:t>
            </a:r>
          </a:p>
          <a:p>
            <a:pPr marL="285750" indent="-285750">
              <a:lnSpc>
                <a:spcPct val="150000"/>
              </a:lnSpc>
              <a:buFont typeface="Arial" pitchFamily="34" charset="0"/>
              <a:buChar char="•"/>
            </a:pPr>
            <a:r>
              <a:rPr lang="fr-FR" dirty="0">
                <a:latin typeface="Helvetica LT Condensed" pitchFamily="2" charset="0"/>
              </a:rPr>
              <a:t>Impression commande</a:t>
            </a:r>
          </a:p>
          <a:p>
            <a:pPr marL="285750" indent="-285750">
              <a:lnSpc>
                <a:spcPct val="150000"/>
              </a:lnSpc>
              <a:buFont typeface="Arial" pitchFamily="34" charset="0"/>
              <a:buChar char="•"/>
            </a:pPr>
            <a:r>
              <a:rPr lang="fr-FR" dirty="0">
                <a:latin typeface="Helvetica LT Condensed" pitchFamily="2" charset="0"/>
              </a:rPr>
              <a:t>Statistiques sur ventes</a:t>
            </a:r>
          </a:p>
          <a:p>
            <a:pPr marL="285750" indent="-285750">
              <a:lnSpc>
                <a:spcPct val="150000"/>
              </a:lnSpc>
              <a:buFont typeface="Arial" pitchFamily="34" charset="0"/>
              <a:buChar char="•"/>
            </a:pPr>
            <a:r>
              <a:rPr lang="fr-FR" dirty="0">
                <a:latin typeface="Helvetica LT Condensed" pitchFamily="2" charset="0"/>
              </a:rPr>
              <a:t>Messagerie instantanée entreprise</a:t>
            </a:r>
          </a:p>
          <a:p>
            <a:pPr marL="285750" indent="-285750">
              <a:lnSpc>
                <a:spcPct val="150000"/>
              </a:lnSpc>
              <a:buFont typeface="Arial" pitchFamily="34" charset="0"/>
              <a:buChar char="•"/>
            </a:pPr>
            <a:r>
              <a:rPr lang="fr-FR" dirty="0">
                <a:latin typeface="Helvetica LT Condensed" pitchFamily="2" charset="0"/>
              </a:rPr>
              <a:t>Recherche </a:t>
            </a:r>
            <a:r>
              <a:rPr lang="fr-FR" dirty="0" err="1">
                <a:latin typeface="Helvetica LT Condensed" pitchFamily="2" charset="0"/>
              </a:rPr>
              <a:t>multi-critères</a:t>
            </a:r>
            <a:endParaRPr lang="fr-FR" dirty="0">
              <a:latin typeface="Helvetica LT Condensed" pitchFamily="2" charset="0"/>
            </a:endParaRPr>
          </a:p>
        </p:txBody>
      </p:sp>
      <p:cxnSp>
        <p:nvCxnSpPr>
          <p:cNvPr id="21" name="Straight Connector 20"/>
          <p:cNvCxnSpPr/>
          <p:nvPr/>
        </p:nvCxnSpPr>
        <p:spPr>
          <a:xfrm>
            <a:off x="4644008" y="1196752"/>
            <a:ext cx="0" cy="410445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8309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33IAKgTx0Ct_2MMgGtaR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DL32sDXPkyuQr3mtxb2c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xRgfrgJbUeDHxfA6SM6Q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iCDn7Ep7EyzHysdramb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iWgnILFsU6cw7KpQo7vs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lwhTmALy02AZbpHnpk3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ghky.MNkqZTXzv80FAG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q4KEz4v8kyPTrOQaKgDC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C2ychPykUCGEeLbnOjmH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FLeD4F3b0iWwfYnIeHd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C2ychPykUCGEeLbnOjmH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IpdVGB5nkmp7ZT4B4NvV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FLeD4F3b0iWwfYnIeHd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C2ychPykUCGEeLbnOjmH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H_8jZPqtUS5dA_I5wiz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EjNksqLS0W6hDS60dW.d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2YSnO7UR0k69rBm3DrwQ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2YSnO7UR0k69rBm3DrwQ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1cHDMzqp0yJUF8jGiVf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AsiZSe99Ui1YMJny4Hg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pZ3l4l_GU.IyJV0fZerD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tKhkcVmpU.ScAt4AJd2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F4P8kwWREi5z4v9SdZc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9pTMBPXOEO3avI6Tq1y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1kPG1wE9EWvWzdE10iEbA"/>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46604</TotalTime>
  <Words>688</Words>
  <Application>Microsoft Office PowerPoint</Application>
  <PresentationFormat>Affichage à l'écran (4:3)</PresentationFormat>
  <Paragraphs>128</Paragraphs>
  <Slides>8</Slides>
  <Notes>2</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Présentation PowerPoint</vt:lpstr>
      <vt:lpstr>Les concepts de base</vt:lpstr>
      <vt:lpstr>L’objectif, Simple !</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sarra</dc:creator>
  <cp:lastModifiedBy>HMR</cp:lastModifiedBy>
  <cp:revision>646</cp:revision>
  <cp:lastPrinted>2012-03-30T14:58:05Z</cp:lastPrinted>
  <dcterms:created xsi:type="dcterms:W3CDTF">2012-01-31T14:00:11Z</dcterms:created>
  <dcterms:modified xsi:type="dcterms:W3CDTF">2013-10-09T11:53:00Z</dcterms:modified>
</cp:coreProperties>
</file>